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256" r:id="rId2"/>
    <p:sldId id="257" r:id="rId3"/>
    <p:sldId id="262" r:id="rId4"/>
    <p:sldId id="303" r:id="rId5"/>
    <p:sldId id="313" r:id="rId6"/>
    <p:sldId id="309" r:id="rId7"/>
    <p:sldId id="316" r:id="rId8"/>
    <p:sldId id="314" r:id="rId9"/>
    <p:sldId id="340" r:id="rId10"/>
    <p:sldId id="317" r:id="rId11"/>
    <p:sldId id="338" r:id="rId12"/>
    <p:sldId id="342" r:id="rId13"/>
    <p:sldId id="315" r:id="rId14"/>
    <p:sldId id="305" r:id="rId15"/>
    <p:sldId id="302" r:id="rId16"/>
    <p:sldId id="339" r:id="rId17"/>
    <p:sldId id="318" r:id="rId18"/>
    <p:sldId id="323" r:id="rId19"/>
    <p:sldId id="341" r:id="rId20"/>
    <p:sldId id="319" r:id="rId21"/>
    <p:sldId id="320" r:id="rId22"/>
    <p:sldId id="321" r:id="rId23"/>
    <p:sldId id="322" r:id="rId24"/>
    <p:sldId id="269" r:id="rId25"/>
    <p:sldId id="290" r:id="rId26"/>
    <p:sldId id="324" r:id="rId27"/>
    <p:sldId id="292" r:id="rId28"/>
    <p:sldId id="298" r:id="rId29"/>
    <p:sldId id="326" r:id="rId30"/>
    <p:sldId id="327" r:id="rId31"/>
    <p:sldId id="328" r:id="rId32"/>
    <p:sldId id="329" r:id="rId33"/>
    <p:sldId id="334" r:id="rId34"/>
    <p:sldId id="330" r:id="rId35"/>
    <p:sldId id="331" r:id="rId36"/>
    <p:sldId id="294" r:id="rId37"/>
    <p:sldId id="332" r:id="rId38"/>
    <p:sldId id="343" r:id="rId39"/>
    <p:sldId id="347" r:id="rId40"/>
    <p:sldId id="348" r:id="rId41"/>
    <p:sldId id="259" r:id="rId42"/>
    <p:sldId id="263" r:id="rId43"/>
    <p:sldId id="264" r:id="rId44"/>
    <p:sldId id="274" r:id="rId45"/>
    <p:sldId id="349" r:id="rId46"/>
    <p:sldId id="345" r:id="rId47"/>
    <p:sldId id="260" r:id="rId48"/>
    <p:sldId id="344" r:id="rId49"/>
    <p:sldId id="335" r:id="rId50"/>
    <p:sldId id="336" r:id="rId51"/>
    <p:sldId id="337" r:id="rId52"/>
    <p:sldId id="350" r:id="rId53"/>
    <p:sldId id="351" r:id="rId54"/>
    <p:sldId id="333" r:id="rId55"/>
    <p:sldId id="261" r:id="rId56"/>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228"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_rels/data3.xml.rels><?xml version="1.0" encoding="UTF-8" standalone="yes"?>
<Relationships xmlns="http://schemas.openxmlformats.org/package/2006/relationships"><Relationship Id="rId2" Type="http://schemas.openxmlformats.org/officeDocument/2006/relationships/hyperlink" Target="mailto:dwolf@myboyum.com" TargetMode="External"/><Relationship Id="rId1" Type="http://schemas.openxmlformats.org/officeDocument/2006/relationships/hyperlink" Target="mailto:jcsargo@myboyum.com" TargetMode="External"/></Relationships>
</file>

<file path=ppt/diagrams/_rels/drawing3.xml.rels><?xml version="1.0" encoding="UTF-8" standalone="yes"?>
<Relationships xmlns="http://schemas.openxmlformats.org/package/2006/relationships"><Relationship Id="rId2" Type="http://schemas.openxmlformats.org/officeDocument/2006/relationships/hyperlink" Target="mailto:dwolf@myboyum.com" TargetMode="External"/><Relationship Id="rId1" Type="http://schemas.openxmlformats.org/officeDocument/2006/relationships/hyperlink" Target="mailto:jcsargo@myboyum.com" TargetMode="Externa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7408563-685E-4E3D-8C2D-7ADDA49DB97A}" type="doc">
      <dgm:prSet loTypeId="urn:microsoft.com/office/officeart/2005/8/layout/process5" loCatId="process" qsTypeId="urn:microsoft.com/office/officeart/2005/8/quickstyle/simple5" qsCatId="simple" csTypeId="urn:microsoft.com/office/officeart/2005/8/colors/accent0_3" csCatId="mainScheme" phldr="1"/>
      <dgm:spPr/>
      <dgm:t>
        <a:bodyPr/>
        <a:lstStyle/>
        <a:p>
          <a:endParaRPr lang="en-US"/>
        </a:p>
      </dgm:t>
    </dgm:pt>
    <dgm:pt modelId="{139B0BB4-F046-4BBC-9DB4-44D6AC9E1857}">
      <dgm:prSet/>
      <dgm:spPr/>
      <dgm:t>
        <a:bodyPr/>
        <a:lstStyle/>
        <a:p>
          <a:r>
            <a:rPr lang="en-US" dirty="0"/>
            <a:t>$450K of income and $35k tax expense, $10k mortgage interest, $5k charity</a:t>
          </a:r>
        </a:p>
      </dgm:t>
    </dgm:pt>
    <dgm:pt modelId="{83478774-BEF5-4872-95F0-16C685A409B2}" type="parTrans" cxnId="{8D73FD26-EF5C-4AD5-86DD-A67384A1EC04}">
      <dgm:prSet/>
      <dgm:spPr/>
      <dgm:t>
        <a:bodyPr/>
        <a:lstStyle/>
        <a:p>
          <a:endParaRPr lang="en-US"/>
        </a:p>
      </dgm:t>
    </dgm:pt>
    <dgm:pt modelId="{48758928-7B8A-45BF-B109-A3E51085A0BE}" type="sibTrans" cxnId="{8D73FD26-EF5C-4AD5-86DD-A67384A1EC04}">
      <dgm:prSet/>
      <dgm:spPr/>
      <dgm:t>
        <a:bodyPr/>
        <a:lstStyle/>
        <a:p>
          <a:endParaRPr lang="en-US" dirty="0"/>
        </a:p>
      </dgm:t>
    </dgm:pt>
    <dgm:pt modelId="{B9EBA757-1460-4EBB-A74E-6AA35CAC221B}">
      <dgm:prSet/>
      <dgm:spPr/>
      <dgm:t>
        <a:bodyPr/>
        <a:lstStyle/>
        <a:p>
          <a:r>
            <a:rPr lang="en-US" dirty="0"/>
            <a:t>$25k of itemized deductions now, standard deduction is $24.8k</a:t>
          </a:r>
        </a:p>
        <a:p>
          <a:endParaRPr lang="en-US" dirty="0"/>
        </a:p>
      </dgm:t>
    </dgm:pt>
    <dgm:pt modelId="{1129BFF4-FBFA-4B41-A317-750932B34334}" type="parTrans" cxnId="{8149FE0D-3988-4D2E-98A4-62DCA50A7029}">
      <dgm:prSet/>
      <dgm:spPr/>
      <dgm:t>
        <a:bodyPr/>
        <a:lstStyle/>
        <a:p>
          <a:endParaRPr lang="en-US"/>
        </a:p>
      </dgm:t>
    </dgm:pt>
    <dgm:pt modelId="{61FED2D5-B437-4125-B163-C49E603FA74D}" type="sibTrans" cxnId="{8149FE0D-3988-4D2E-98A4-62DCA50A7029}">
      <dgm:prSet/>
      <dgm:spPr/>
      <dgm:t>
        <a:bodyPr/>
        <a:lstStyle/>
        <a:p>
          <a:endParaRPr lang="en-US" dirty="0"/>
        </a:p>
      </dgm:t>
    </dgm:pt>
    <dgm:pt modelId="{F453992F-56E8-4326-88E2-D42F3F9B2C33}">
      <dgm:prSet/>
      <dgm:spPr/>
      <dgm:t>
        <a:bodyPr/>
        <a:lstStyle/>
        <a:p>
          <a:r>
            <a:rPr lang="en-US" dirty="0"/>
            <a:t>Under CARES Act $300 of Charity can be used with Standard Deduction</a:t>
          </a:r>
        </a:p>
      </dgm:t>
    </dgm:pt>
    <dgm:pt modelId="{019B03AC-B060-4564-8956-C58E1608192A}" type="parTrans" cxnId="{1CF27C1A-D5E9-406C-8B3A-0FCCF87A68F0}">
      <dgm:prSet/>
      <dgm:spPr/>
      <dgm:t>
        <a:bodyPr/>
        <a:lstStyle/>
        <a:p>
          <a:endParaRPr lang="en-US"/>
        </a:p>
      </dgm:t>
    </dgm:pt>
    <dgm:pt modelId="{5B6D19DD-1900-4DF2-9CBC-D5F3C338649F}" type="sibTrans" cxnId="{1CF27C1A-D5E9-406C-8B3A-0FCCF87A68F0}">
      <dgm:prSet/>
      <dgm:spPr/>
      <dgm:t>
        <a:bodyPr/>
        <a:lstStyle/>
        <a:p>
          <a:endParaRPr lang="en-US" dirty="0"/>
        </a:p>
      </dgm:t>
    </dgm:pt>
    <dgm:pt modelId="{7EC419DD-CC8D-4312-AC39-74CCD4A5547E}">
      <dgm:prSet/>
      <dgm:spPr/>
      <dgm:t>
        <a:bodyPr/>
        <a:lstStyle/>
        <a:p>
          <a:r>
            <a:rPr lang="en-US" dirty="0"/>
            <a:t>$0 of tax savings from mortgage interest, also $0 tax savings from charity</a:t>
          </a:r>
        </a:p>
      </dgm:t>
    </dgm:pt>
    <dgm:pt modelId="{B931D324-B709-4DBE-87C8-AEC4B8301FD2}" type="parTrans" cxnId="{257D2EBF-AAFF-4E42-8914-00368EDE9580}">
      <dgm:prSet/>
      <dgm:spPr/>
      <dgm:t>
        <a:bodyPr/>
        <a:lstStyle/>
        <a:p>
          <a:endParaRPr lang="en-US"/>
        </a:p>
      </dgm:t>
    </dgm:pt>
    <dgm:pt modelId="{92B1DAE5-B312-45AC-86FA-DFD08917EA2C}" type="sibTrans" cxnId="{257D2EBF-AAFF-4E42-8914-00368EDE9580}">
      <dgm:prSet/>
      <dgm:spPr/>
      <dgm:t>
        <a:bodyPr/>
        <a:lstStyle/>
        <a:p>
          <a:endParaRPr lang="en-US" dirty="0"/>
        </a:p>
      </dgm:t>
    </dgm:pt>
    <dgm:pt modelId="{83CFADA4-7C52-4E0B-9C13-B1FED429DFEB}">
      <dgm:prSet/>
      <dgm:spPr/>
      <dgm:t>
        <a:bodyPr/>
        <a:lstStyle/>
        <a:p>
          <a:r>
            <a:rPr lang="en-US" dirty="0"/>
            <a:t>$50k into donor advised fund in 2020, 10 years worth of donations</a:t>
          </a:r>
        </a:p>
      </dgm:t>
    </dgm:pt>
    <dgm:pt modelId="{077287C3-7EF5-4375-A1BA-DF5F0B9748AE}" type="parTrans" cxnId="{76D6B0A6-C3F7-433F-AC45-2B3845453059}">
      <dgm:prSet/>
      <dgm:spPr/>
      <dgm:t>
        <a:bodyPr/>
        <a:lstStyle/>
        <a:p>
          <a:endParaRPr lang="en-US"/>
        </a:p>
      </dgm:t>
    </dgm:pt>
    <dgm:pt modelId="{43D799FF-5980-4FAB-AB1E-60817C6740AF}" type="sibTrans" cxnId="{76D6B0A6-C3F7-433F-AC45-2B3845453059}">
      <dgm:prSet/>
      <dgm:spPr/>
      <dgm:t>
        <a:bodyPr/>
        <a:lstStyle/>
        <a:p>
          <a:endParaRPr lang="en-US" dirty="0"/>
        </a:p>
      </dgm:t>
    </dgm:pt>
    <dgm:pt modelId="{799667B1-E6C9-49EC-99C4-1EA22523F5C2}">
      <dgm:prSet/>
      <dgm:spPr/>
      <dgm:t>
        <a:bodyPr/>
        <a:lstStyle/>
        <a:p>
          <a:r>
            <a:rPr lang="en-US" dirty="0"/>
            <a:t>Result is $50k increased deductions and immediate tax savings of 35% * $50k = $17.5k cash savings today</a:t>
          </a:r>
        </a:p>
      </dgm:t>
    </dgm:pt>
    <dgm:pt modelId="{244F2803-F600-4DA8-896B-A8F13209996B}" type="parTrans" cxnId="{685BCABC-2D0F-44DE-8AA3-D421423024B1}">
      <dgm:prSet/>
      <dgm:spPr/>
      <dgm:t>
        <a:bodyPr/>
        <a:lstStyle/>
        <a:p>
          <a:endParaRPr lang="en-US"/>
        </a:p>
      </dgm:t>
    </dgm:pt>
    <dgm:pt modelId="{190B6CD8-42BE-4C4F-97BD-AAE33A82AF6F}" type="sibTrans" cxnId="{685BCABC-2D0F-44DE-8AA3-D421423024B1}">
      <dgm:prSet/>
      <dgm:spPr/>
      <dgm:t>
        <a:bodyPr/>
        <a:lstStyle/>
        <a:p>
          <a:endParaRPr lang="en-US" dirty="0"/>
        </a:p>
      </dgm:t>
    </dgm:pt>
    <dgm:pt modelId="{D83E9ECD-A686-4E6F-AF1D-9FD0F1641F2A}">
      <dgm:prSet/>
      <dgm:spPr/>
      <dgm:t>
        <a:bodyPr/>
        <a:lstStyle/>
        <a:p>
          <a:r>
            <a:rPr lang="en-US" dirty="0"/>
            <a:t>Donor advised fund money invested, grows tax free, charity gets distributions at your discretion</a:t>
          </a:r>
        </a:p>
      </dgm:t>
    </dgm:pt>
    <dgm:pt modelId="{9E3D4DD1-1280-4BE8-9910-4F05D1539BC6}" type="parTrans" cxnId="{A35694E3-851A-408C-88D2-5A35D2A20C05}">
      <dgm:prSet/>
      <dgm:spPr/>
      <dgm:t>
        <a:bodyPr/>
        <a:lstStyle/>
        <a:p>
          <a:endParaRPr lang="en-US"/>
        </a:p>
      </dgm:t>
    </dgm:pt>
    <dgm:pt modelId="{54F60EA2-F35F-4D2A-986B-FFD0ACA40C3C}" type="sibTrans" cxnId="{A35694E3-851A-408C-88D2-5A35D2A20C05}">
      <dgm:prSet/>
      <dgm:spPr/>
      <dgm:t>
        <a:bodyPr/>
        <a:lstStyle/>
        <a:p>
          <a:endParaRPr lang="en-US" dirty="0"/>
        </a:p>
      </dgm:t>
    </dgm:pt>
    <dgm:pt modelId="{A2E50EA2-FFD5-4E57-977C-5F270EC0760B}">
      <dgm:prSet/>
      <dgm:spPr/>
      <dgm:t>
        <a:bodyPr/>
        <a:lstStyle/>
        <a:p>
          <a:r>
            <a:rPr lang="en-US" dirty="0"/>
            <a:t>Making donation with appreciated stock also avoids capital gains tax from selling the stock</a:t>
          </a:r>
        </a:p>
      </dgm:t>
    </dgm:pt>
    <dgm:pt modelId="{68983034-EC13-41FE-B6E1-3933C5B22511}" type="parTrans" cxnId="{6F3B92CD-F77F-404A-ADE7-9801F2D4B267}">
      <dgm:prSet/>
      <dgm:spPr/>
      <dgm:t>
        <a:bodyPr/>
        <a:lstStyle/>
        <a:p>
          <a:endParaRPr lang="en-US"/>
        </a:p>
      </dgm:t>
    </dgm:pt>
    <dgm:pt modelId="{C44C1967-8A43-478C-A478-E89A82815430}" type="sibTrans" cxnId="{6F3B92CD-F77F-404A-ADE7-9801F2D4B267}">
      <dgm:prSet/>
      <dgm:spPr/>
      <dgm:t>
        <a:bodyPr/>
        <a:lstStyle/>
        <a:p>
          <a:endParaRPr lang="en-US"/>
        </a:p>
      </dgm:t>
    </dgm:pt>
    <dgm:pt modelId="{FF9E2435-C4F3-4A7E-B418-67FD1C5C503C}" type="pres">
      <dgm:prSet presAssocID="{97408563-685E-4E3D-8C2D-7ADDA49DB97A}" presName="diagram" presStyleCnt="0">
        <dgm:presLayoutVars>
          <dgm:dir/>
          <dgm:resizeHandles val="exact"/>
        </dgm:presLayoutVars>
      </dgm:prSet>
      <dgm:spPr/>
    </dgm:pt>
    <dgm:pt modelId="{5CD037A4-B1DA-48C5-8165-6C087C99A3E2}" type="pres">
      <dgm:prSet presAssocID="{139B0BB4-F046-4BBC-9DB4-44D6AC9E1857}" presName="node" presStyleLbl="node1" presStyleIdx="0" presStyleCnt="8" custLinFactNeighborX="-3601">
        <dgm:presLayoutVars>
          <dgm:bulletEnabled val="1"/>
        </dgm:presLayoutVars>
      </dgm:prSet>
      <dgm:spPr/>
    </dgm:pt>
    <dgm:pt modelId="{7CA88AF5-638F-49A9-A440-06E7285F508B}" type="pres">
      <dgm:prSet presAssocID="{48758928-7B8A-45BF-B109-A3E51085A0BE}" presName="sibTrans" presStyleLbl="sibTrans2D1" presStyleIdx="0" presStyleCnt="7"/>
      <dgm:spPr/>
    </dgm:pt>
    <dgm:pt modelId="{6A9161F6-D6BC-4AD9-BE92-1957B04F3820}" type="pres">
      <dgm:prSet presAssocID="{48758928-7B8A-45BF-B109-A3E51085A0BE}" presName="connectorText" presStyleLbl="sibTrans2D1" presStyleIdx="0" presStyleCnt="7"/>
      <dgm:spPr/>
    </dgm:pt>
    <dgm:pt modelId="{503FCAEB-0092-4372-89EB-A0216BE10C9D}" type="pres">
      <dgm:prSet presAssocID="{B9EBA757-1460-4EBB-A74E-6AA35CAC221B}" presName="node" presStyleLbl="node1" presStyleIdx="1" presStyleCnt="8" custScaleX="119832">
        <dgm:presLayoutVars>
          <dgm:bulletEnabled val="1"/>
        </dgm:presLayoutVars>
      </dgm:prSet>
      <dgm:spPr/>
    </dgm:pt>
    <dgm:pt modelId="{0C1D0302-5171-417C-840C-795C6573B0EE}" type="pres">
      <dgm:prSet presAssocID="{61FED2D5-B437-4125-B163-C49E603FA74D}" presName="sibTrans" presStyleLbl="sibTrans2D1" presStyleIdx="1" presStyleCnt="7"/>
      <dgm:spPr/>
    </dgm:pt>
    <dgm:pt modelId="{BB97D089-77E6-4B9A-A000-A7900A7630A3}" type="pres">
      <dgm:prSet presAssocID="{61FED2D5-B437-4125-B163-C49E603FA74D}" presName="connectorText" presStyleLbl="sibTrans2D1" presStyleIdx="1" presStyleCnt="7"/>
      <dgm:spPr/>
    </dgm:pt>
    <dgm:pt modelId="{91D609D0-1690-40DB-9D5C-C0EE1EF724E8}" type="pres">
      <dgm:prSet presAssocID="{F453992F-56E8-4326-88E2-D42F3F9B2C33}" presName="node" presStyleLbl="node1" presStyleIdx="2" presStyleCnt="8">
        <dgm:presLayoutVars>
          <dgm:bulletEnabled val="1"/>
        </dgm:presLayoutVars>
      </dgm:prSet>
      <dgm:spPr/>
    </dgm:pt>
    <dgm:pt modelId="{973DA682-A798-4A6E-9054-F99360A51DD1}" type="pres">
      <dgm:prSet presAssocID="{5B6D19DD-1900-4DF2-9CBC-D5F3C338649F}" presName="sibTrans" presStyleLbl="sibTrans2D1" presStyleIdx="2" presStyleCnt="7"/>
      <dgm:spPr/>
    </dgm:pt>
    <dgm:pt modelId="{1A357A81-D8DB-4709-AEB8-01B4B2AB504D}" type="pres">
      <dgm:prSet presAssocID="{5B6D19DD-1900-4DF2-9CBC-D5F3C338649F}" presName="connectorText" presStyleLbl="sibTrans2D1" presStyleIdx="2" presStyleCnt="7"/>
      <dgm:spPr/>
    </dgm:pt>
    <dgm:pt modelId="{D1F1951F-D7E7-4C5D-A479-B8C2135AABA5}" type="pres">
      <dgm:prSet presAssocID="{7EC419DD-CC8D-4312-AC39-74CCD4A5547E}" presName="node" presStyleLbl="node1" presStyleIdx="3" presStyleCnt="8">
        <dgm:presLayoutVars>
          <dgm:bulletEnabled val="1"/>
        </dgm:presLayoutVars>
      </dgm:prSet>
      <dgm:spPr/>
    </dgm:pt>
    <dgm:pt modelId="{DCAE5B94-93E4-4AB9-BF04-A8F02E20B9DA}" type="pres">
      <dgm:prSet presAssocID="{92B1DAE5-B312-45AC-86FA-DFD08917EA2C}" presName="sibTrans" presStyleLbl="sibTrans2D1" presStyleIdx="3" presStyleCnt="7"/>
      <dgm:spPr/>
    </dgm:pt>
    <dgm:pt modelId="{A3A4916B-E4C7-4FCF-B648-584A2081BC75}" type="pres">
      <dgm:prSet presAssocID="{92B1DAE5-B312-45AC-86FA-DFD08917EA2C}" presName="connectorText" presStyleLbl="sibTrans2D1" presStyleIdx="3" presStyleCnt="7"/>
      <dgm:spPr/>
    </dgm:pt>
    <dgm:pt modelId="{C39E48D5-319E-4643-B272-BCEAB9749F13}" type="pres">
      <dgm:prSet presAssocID="{83CFADA4-7C52-4E0B-9C13-B1FED429DFEB}" presName="node" presStyleLbl="node1" presStyleIdx="4" presStyleCnt="8">
        <dgm:presLayoutVars>
          <dgm:bulletEnabled val="1"/>
        </dgm:presLayoutVars>
      </dgm:prSet>
      <dgm:spPr/>
    </dgm:pt>
    <dgm:pt modelId="{58AB299C-D366-4A80-AEFF-DCD71B2BAD38}" type="pres">
      <dgm:prSet presAssocID="{43D799FF-5980-4FAB-AB1E-60817C6740AF}" presName="sibTrans" presStyleLbl="sibTrans2D1" presStyleIdx="4" presStyleCnt="7"/>
      <dgm:spPr/>
    </dgm:pt>
    <dgm:pt modelId="{00B97214-AC9A-404B-BA94-53737BC6F98E}" type="pres">
      <dgm:prSet presAssocID="{43D799FF-5980-4FAB-AB1E-60817C6740AF}" presName="connectorText" presStyleLbl="sibTrans2D1" presStyleIdx="4" presStyleCnt="7"/>
      <dgm:spPr/>
    </dgm:pt>
    <dgm:pt modelId="{CA6EFC01-CA1B-42A0-82F0-6C3F00D694A3}" type="pres">
      <dgm:prSet presAssocID="{799667B1-E6C9-49EC-99C4-1EA22523F5C2}" presName="node" presStyleLbl="node1" presStyleIdx="5" presStyleCnt="8">
        <dgm:presLayoutVars>
          <dgm:bulletEnabled val="1"/>
        </dgm:presLayoutVars>
      </dgm:prSet>
      <dgm:spPr/>
    </dgm:pt>
    <dgm:pt modelId="{DA10F42F-B8B5-4E76-9623-617710080DC9}" type="pres">
      <dgm:prSet presAssocID="{190B6CD8-42BE-4C4F-97BD-AAE33A82AF6F}" presName="sibTrans" presStyleLbl="sibTrans2D1" presStyleIdx="5" presStyleCnt="7"/>
      <dgm:spPr/>
    </dgm:pt>
    <dgm:pt modelId="{75350DE5-6D56-490B-9453-CB9F5DBFE8C9}" type="pres">
      <dgm:prSet presAssocID="{190B6CD8-42BE-4C4F-97BD-AAE33A82AF6F}" presName="connectorText" presStyleLbl="sibTrans2D1" presStyleIdx="5" presStyleCnt="7"/>
      <dgm:spPr/>
    </dgm:pt>
    <dgm:pt modelId="{944F5275-07AF-407F-AB94-3F340CC319E2}" type="pres">
      <dgm:prSet presAssocID="{D83E9ECD-A686-4E6F-AF1D-9FD0F1641F2A}" presName="node" presStyleLbl="node1" presStyleIdx="6" presStyleCnt="8">
        <dgm:presLayoutVars>
          <dgm:bulletEnabled val="1"/>
        </dgm:presLayoutVars>
      </dgm:prSet>
      <dgm:spPr/>
    </dgm:pt>
    <dgm:pt modelId="{A969BBBD-7286-4B9C-A1BF-5D798613E4A6}" type="pres">
      <dgm:prSet presAssocID="{54F60EA2-F35F-4D2A-986B-FFD0ACA40C3C}" presName="sibTrans" presStyleLbl="sibTrans2D1" presStyleIdx="6" presStyleCnt="7"/>
      <dgm:spPr/>
    </dgm:pt>
    <dgm:pt modelId="{C2E46458-B446-4A78-BAE0-C0F2C1691E22}" type="pres">
      <dgm:prSet presAssocID="{54F60EA2-F35F-4D2A-986B-FFD0ACA40C3C}" presName="connectorText" presStyleLbl="sibTrans2D1" presStyleIdx="6" presStyleCnt="7"/>
      <dgm:spPr/>
    </dgm:pt>
    <dgm:pt modelId="{BEB6BA05-2F97-41A0-A877-CD6898BD11C8}" type="pres">
      <dgm:prSet presAssocID="{A2E50EA2-FFD5-4E57-977C-5F270EC0760B}" presName="node" presStyleLbl="node1" presStyleIdx="7" presStyleCnt="8">
        <dgm:presLayoutVars>
          <dgm:bulletEnabled val="1"/>
        </dgm:presLayoutVars>
      </dgm:prSet>
      <dgm:spPr/>
    </dgm:pt>
  </dgm:ptLst>
  <dgm:cxnLst>
    <dgm:cxn modelId="{212FDF05-ACB2-46EB-9338-C4828B6889F6}" type="presOf" srcId="{92B1DAE5-B312-45AC-86FA-DFD08917EA2C}" destId="{DCAE5B94-93E4-4AB9-BF04-A8F02E20B9DA}" srcOrd="0" destOrd="0" presId="urn:microsoft.com/office/officeart/2005/8/layout/process5"/>
    <dgm:cxn modelId="{8149FE0D-3988-4D2E-98A4-62DCA50A7029}" srcId="{97408563-685E-4E3D-8C2D-7ADDA49DB97A}" destId="{B9EBA757-1460-4EBB-A74E-6AA35CAC221B}" srcOrd="1" destOrd="0" parTransId="{1129BFF4-FBFA-4B41-A317-750932B34334}" sibTransId="{61FED2D5-B437-4125-B163-C49E603FA74D}"/>
    <dgm:cxn modelId="{DE35E111-E78E-451F-BF28-BBF4829A7471}" type="presOf" srcId="{139B0BB4-F046-4BBC-9DB4-44D6AC9E1857}" destId="{5CD037A4-B1DA-48C5-8165-6C087C99A3E2}" srcOrd="0" destOrd="0" presId="urn:microsoft.com/office/officeart/2005/8/layout/process5"/>
    <dgm:cxn modelId="{53860B16-D8A5-4255-95DD-F7D701D0F611}" type="presOf" srcId="{61FED2D5-B437-4125-B163-C49E603FA74D}" destId="{0C1D0302-5171-417C-840C-795C6573B0EE}" srcOrd="0" destOrd="0" presId="urn:microsoft.com/office/officeart/2005/8/layout/process5"/>
    <dgm:cxn modelId="{1CF27C1A-D5E9-406C-8B3A-0FCCF87A68F0}" srcId="{97408563-685E-4E3D-8C2D-7ADDA49DB97A}" destId="{F453992F-56E8-4326-88E2-D42F3F9B2C33}" srcOrd="2" destOrd="0" parTransId="{019B03AC-B060-4564-8956-C58E1608192A}" sibTransId="{5B6D19DD-1900-4DF2-9CBC-D5F3C338649F}"/>
    <dgm:cxn modelId="{AD8F7F22-B3EC-41ED-AF28-C30603FD5A77}" type="presOf" srcId="{5B6D19DD-1900-4DF2-9CBC-D5F3C338649F}" destId="{1A357A81-D8DB-4709-AEB8-01B4B2AB504D}" srcOrd="1" destOrd="0" presId="urn:microsoft.com/office/officeart/2005/8/layout/process5"/>
    <dgm:cxn modelId="{8D73FD26-EF5C-4AD5-86DD-A67384A1EC04}" srcId="{97408563-685E-4E3D-8C2D-7ADDA49DB97A}" destId="{139B0BB4-F046-4BBC-9DB4-44D6AC9E1857}" srcOrd="0" destOrd="0" parTransId="{83478774-BEF5-4872-95F0-16C685A409B2}" sibTransId="{48758928-7B8A-45BF-B109-A3E51085A0BE}"/>
    <dgm:cxn modelId="{ADFCF12B-51D0-4368-8937-B7EF263B0446}" type="presOf" srcId="{61FED2D5-B437-4125-B163-C49E603FA74D}" destId="{BB97D089-77E6-4B9A-A000-A7900A7630A3}" srcOrd="1" destOrd="0" presId="urn:microsoft.com/office/officeart/2005/8/layout/process5"/>
    <dgm:cxn modelId="{728BDB33-F91C-4F99-B028-06B77D29DAB6}" type="presOf" srcId="{48758928-7B8A-45BF-B109-A3E51085A0BE}" destId="{7CA88AF5-638F-49A9-A440-06E7285F508B}" srcOrd="0" destOrd="0" presId="urn:microsoft.com/office/officeart/2005/8/layout/process5"/>
    <dgm:cxn modelId="{10F9EB61-FDC6-412B-AB34-F93260942FC0}" type="presOf" srcId="{B9EBA757-1460-4EBB-A74E-6AA35CAC221B}" destId="{503FCAEB-0092-4372-89EB-A0216BE10C9D}" srcOrd="0" destOrd="0" presId="urn:microsoft.com/office/officeart/2005/8/layout/process5"/>
    <dgm:cxn modelId="{2CAF7569-5AFC-4C6D-BE55-B6D2908B2660}" type="presOf" srcId="{799667B1-E6C9-49EC-99C4-1EA22523F5C2}" destId="{CA6EFC01-CA1B-42A0-82F0-6C3F00D694A3}" srcOrd="0" destOrd="0" presId="urn:microsoft.com/office/officeart/2005/8/layout/process5"/>
    <dgm:cxn modelId="{4E76266C-7DAC-4551-BF8F-6B3A732F08DF}" type="presOf" srcId="{5B6D19DD-1900-4DF2-9CBC-D5F3C338649F}" destId="{973DA682-A798-4A6E-9054-F99360A51DD1}" srcOrd="0" destOrd="0" presId="urn:microsoft.com/office/officeart/2005/8/layout/process5"/>
    <dgm:cxn modelId="{3360E356-64DD-4E54-AD7E-96F58F66B1F9}" type="presOf" srcId="{D83E9ECD-A686-4E6F-AF1D-9FD0F1641F2A}" destId="{944F5275-07AF-407F-AB94-3F340CC319E2}" srcOrd="0" destOrd="0" presId="urn:microsoft.com/office/officeart/2005/8/layout/process5"/>
    <dgm:cxn modelId="{FAEBD68C-757D-4B0F-B6E2-126895CB1E0D}" type="presOf" srcId="{54F60EA2-F35F-4D2A-986B-FFD0ACA40C3C}" destId="{C2E46458-B446-4A78-BAE0-C0F2C1691E22}" srcOrd="1" destOrd="0" presId="urn:microsoft.com/office/officeart/2005/8/layout/process5"/>
    <dgm:cxn modelId="{783FD190-2928-4612-8047-9AC1933A5386}" type="presOf" srcId="{F453992F-56E8-4326-88E2-D42F3F9B2C33}" destId="{91D609D0-1690-40DB-9D5C-C0EE1EF724E8}" srcOrd="0" destOrd="0" presId="urn:microsoft.com/office/officeart/2005/8/layout/process5"/>
    <dgm:cxn modelId="{AA6D6797-32E3-40D1-AC7E-8DC8C79B01EF}" type="presOf" srcId="{92B1DAE5-B312-45AC-86FA-DFD08917EA2C}" destId="{A3A4916B-E4C7-4FCF-B648-584A2081BC75}" srcOrd="1" destOrd="0" presId="urn:microsoft.com/office/officeart/2005/8/layout/process5"/>
    <dgm:cxn modelId="{76D6B0A6-C3F7-433F-AC45-2B3845453059}" srcId="{97408563-685E-4E3D-8C2D-7ADDA49DB97A}" destId="{83CFADA4-7C52-4E0B-9C13-B1FED429DFEB}" srcOrd="4" destOrd="0" parTransId="{077287C3-7EF5-4375-A1BA-DF5F0B9748AE}" sibTransId="{43D799FF-5980-4FAB-AB1E-60817C6740AF}"/>
    <dgm:cxn modelId="{4F54A3A9-9AB1-4470-8512-4227C4C3B769}" type="presOf" srcId="{190B6CD8-42BE-4C4F-97BD-AAE33A82AF6F}" destId="{75350DE5-6D56-490B-9453-CB9F5DBFE8C9}" srcOrd="1" destOrd="0" presId="urn:microsoft.com/office/officeart/2005/8/layout/process5"/>
    <dgm:cxn modelId="{78C530AA-D824-4C89-BC8D-C449866DF700}" type="presOf" srcId="{A2E50EA2-FFD5-4E57-977C-5F270EC0760B}" destId="{BEB6BA05-2F97-41A0-A877-CD6898BD11C8}" srcOrd="0" destOrd="0" presId="urn:microsoft.com/office/officeart/2005/8/layout/process5"/>
    <dgm:cxn modelId="{686750B7-DFA8-4DE7-85F2-85B9AC4E11DE}" type="presOf" srcId="{7EC419DD-CC8D-4312-AC39-74CCD4A5547E}" destId="{D1F1951F-D7E7-4C5D-A479-B8C2135AABA5}" srcOrd="0" destOrd="0" presId="urn:microsoft.com/office/officeart/2005/8/layout/process5"/>
    <dgm:cxn modelId="{685BCABC-2D0F-44DE-8AA3-D421423024B1}" srcId="{97408563-685E-4E3D-8C2D-7ADDA49DB97A}" destId="{799667B1-E6C9-49EC-99C4-1EA22523F5C2}" srcOrd="5" destOrd="0" parTransId="{244F2803-F600-4DA8-896B-A8F13209996B}" sibTransId="{190B6CD8-42BE-4C4F-97BD-AAE33A82AF6F}"/>
    <dgm:cxn modelId="{257D2EBF-AAFF-4E42-8914-00368EDE9580}" srcId="{97408563-685E-4E3D-8C2D-7ADDA49DB97A}" destId="{7EC419DD-CC8D-4312-AC39-74CCD4A5547E}" srcOrd="3" destOrd="0" parTransId="{B931D324-B709-4DBE-87C8-AEC4B8301FD2}" sibTransId="{92B1DAE5-B312-45AC-86FA-DFD08917EA2C}"/>
    <dgm:cxn modelId="{114D47C2-55B8-48CE-AFF4-D1E6343AA4E9}" type="presOf" srcId="{48758928-7B8A-45BF-B109-A3E51085A0BE}" destId="{6A9161F6-D6BC-4AD9-BE92-1957B04F3820}" srcOrd="1" destOrd="0" presId="urn:microsoft.com/office/officeart/2005/8/layout/process5"/>
    <dgm:cxn modelId="{C8E179CA-1F58-440F-ABE2-AA757F9DFD66}" type="presOf" srcId="{83CFADA4-7C52-4E0B-9C13-B1FED429DFEB}" destId="{C39E48D5-319E-4643-B272-BCEAB9749F13}" srcOrd="0" destOrd="0" presId="urn:microsoft.com/office/officeart/2005/8/layout/process5"/>
    <dgm:cxn modelId="{6F3B92CD-F77F-404A-ADE7-9801F2D4B267}" srcId="{97408563-685E-4E3D-8C2D-7ADDA49DB97A}" destId="{A2E50EA2-FFD5-4E57-977C-5F270EC0760B}" srcOrd="7" destOrd="0" parTransId="{68983034-EC13-41FE-B6E1-3933C5B22511}" sibTransId="{C44C1967-8A43-478C-A478-E89A82815430}"/>
    <dgm:cxn modelId="{4724ABD0-5CA8-4657-BFC9-8CE37730ECC4}" type="presOf" srcId="{190B6CD8-42BE-4C4F-97BD-AAE33A82AF6F}" destId="{DA10F42F-B8B5-4E76-9623-617710080DC9}" srcOrd="0" destOrd="0" presId="urn:microsoft.com/office/officeart/2005/8/layout/process5"/>
    <dgm:cxn modelId="{75BBDEDE-113D-4431-B96C-F67A0CF95D6F}" type="presOf" srcId="{43D799FF-5980-4FAB-AB1E-60817C6740AF}" destId="{00B97214-AC9A-404B-BA94-53737BC6F98E}" srcOrd="1" destOrd="0" presId="urn:microsoft.com/office/officeart/2005/8/layout/process5"/>
    <dgm:cxn modelId="{A35694E3-851A-408C-88D2-5A35D2A20C05}" srcId="{97408563-685E-4E3D-8C2D-7ADDA49DB97A}" destId="{D83E9ECD-A686-4E6F-AF1D-9FD0F1641F2A}" srcOrd="6" destOrd="0" parTransId="{9E3D4DD1-1280-4BE8-9910-4F05D1539BC6}" sibTransId="{54F60EA2-F35F-4D2A-986B-FFD0ACA40C3C}"/>
    <dgm:cxn modelId="{BA4C8EF4-255D-494C-947A-B167D6D3E5D3}" type="presOf" srcId="{97408563-685E-4E3D-8C2D-7ADDA49DB97A}" destId="{FF9E2435-C4F3-4A7E-B418-67FD1C5C503C}" srcOrd="0" destOrd="0" presId="urn:microsoft.com/office/officeart/2005/8/layout/process5"/>
    <dgm:cxn modelId="{28C7EEF5-5053-4FBC-9A7C-DA2676182DCD}" type="presOf" srcId="{54F60EA2-F35F-4D2A-986B-FFD0ACA40C3C}" destId="{A969BBBD-7286-4B9C-A1BF-5D798613E4A6}" srcOrd="0" destOrd="0" presId="urn:microsoft.com/office/officeart/2005/8/layout/process5"/>
    <dgm:cxn modelId="{D1EBD2FE-DBE4-457D-9214-0319699FFA03}" type="presOf" srcId="{43D799FF-5980-4FAB-AB1E-60817C6740AF}" destId="{58AB299C-D366-4A80-AEFF-DCD71B2BAD38}" srcOrd="0" destOrd="0" presId="urn:microsoft.com/office/officeart/2005/8/layout/process5"/>
    <dgm:cxn modelId="{FAFA6660-4E46-40A2-BCCD-C09DCC88B0D7}" type="presParOf" srcId="{FF9E2435-C4F3-4A7E-B418-67FD1C5C503C}" destId="{5CD037A4-B1DA-48C5-8165-6C087C99A3E2}" srcOrd="0" destOrd="0" presId="urn:microsoft.com/office/officeart/2005/8/layout/process5"/>
    <dgm:cxn modelId="{A96DFAFB-AF8F-4DBA-A748-79A0EDC3045C}" type="presParOf" srcId="{FF9E2435-C4F3-4A7E-B418-67FD1C5C503C}" destId="{7CA88AF5-638F-49A9-A440-06E7285F508B}" srcOrd="1" destOrd="0" presId="urn:microsoft.com/office/officeart/2005/8/layout/process5"/>
    <dgm:cxn modelId="{9E7D4A31-95CA-4D1C-95A6-FDEE5E3DFB05}" type="presParOf" srcId="{7CA88AF5-638F-49A9-A440-06E7285F508B}" destId="{6A9161F6-D6BC-4AD9-BE92-1957B04F3820}" srcOrd="0" destOrd="0" presId="urn:microsoft.com/office/officeart/2005/8/layout/process5"/>
    <dgm:cxn modelId="{B767C771-FCB6-4D5E-AD2D-D3696F666DAD}" type="presParOf" srcId="{FF9E2435-C4F3-4A7E-B418-67FD1C5C503C}" destId="{503FCAEB-0092-4372-89EB-A0216BE10C9D}" srcOrd="2" destOrd="0" presId="urn:microsoft.com/office/officeart/2005/8/layout/process5"/>
    <dgm:cxn modelId="{8CC1E3EE-18DB-4F47-80D6-C436701780BD}" type="presParOf" srcId="{FF9E2435-C4F3-4A7E-B418-67FD1C5C503C}" destId="{0C1D0302-5171-417C-840C-795C6573B0EE}" srcOrd="3" destOrd="0" presId="urn:microsoft.com/office/officeart/2005/8/layout/process5"/>
    <dgm:cxn modelId="{31CAC511-1978-4167-9E24-AFDB9F4887AB}" type="presParOf" srcId="{0C1D0302-5171-417C-840C-795C6573B0EE}" destId="{BB97D089-77E6-4B9A-A000-A7900A7630A3}" srcOrd="0" destOrd="0" presId="urn:microsoft.com/office/officeart/2005/8/layout/process5"/>
    <dgm:cxn modelId="{8EE57C03-E88F-423E-859F-DF058BAB4426}" type="presParOf" srcId="{FF9E2435-C4F3-4A7E-B418-67FD1C5C503C}" destId="{91D609D0-1690-40DB-9D5C-C0EE1EF724E8}" srcOrd="4" destOrd="0" presId="urn:microsoft.com/office/officeart/2005/8/layout/process5"/>
    <dgm:cxn modelId="{407DDE6F-6C25-4DCD-881E-6DD1374F2037}" type="presParOf" srcId="{FF9E2435-C4F3-4A7E-B418-67FD1C5C503C}" destId="{973DA682-A798-4A6E-9054-F99360A51DD1}" srcOrd="5" destOrd="0" presId="urn:microsoft.com/office/officeart/2005/8/layout/process5"/>
    <dgm:cxn modelId="{EC2BAC7A-C1D8-4472-AD3D-BCBCF8E4DE39}" type="presParOf" srcId="{973DA682-A798-4A6E-9054-F99360A51DD1}" destId="{1A357A81-D8DB-4709-AEB8-01B4B2AB504D}" srcOrd="0" destOrd="0" presId="urn:microsoft.com/office/officeart/2005/8/layout/process5"/>
    <dgm:cxn modelId="{8701C87C-20BE-4D63-A07D-82DDF38678BC}" type="presParOf" srcId="{FF9E2435-C4F3-4A7E-B418-67FD1C5C503C}" destId="{D1F1951F-D7E7-4C5D-A479-B8C2135AABA5}" srcOrd="6" destOrd="0" presId="urn:microsoft.com/office/officeart/2005/8/layout/process5"/>
    <dgm:cxn modelId="{76A01D4B-79B3-418E-9DB1-FC6F20390FD6}" type="presParOf" srcId="{FF9E2435-C4F3-4A7E-B418-67FD1C5C503C}" destId="{DCAE5B94-93E4-4AB9-BF04-A8F02E20B9DA}" srcOrd="7" destOrd="0" presId="urn:microsoft.com/office/officeart/2005/8/layout/process5"/>
    <dgm:cxn modelId="{C329350A-276A-4D59-9460-23C6D5600E2C}" type="presParOf" srcId="{DCAE5B94-93E4-4AB9-BF04-A8F02E20B9DA}" destId="{A3A4916B-E4C7-4FCF-B648-584A2081BC75}" srcOrd="0" destOrd="0" presId="urn:microsoft.com/office/officeart/2005/8/layout/process5"/>
    <dgm:cxn modelId="{6DDB6E14-2B52-42C5-8045-AF68F3B0936E}" type="presParOf" srcId="{FF9E2435-C4F3-4A7E-B418-67FD1C5C503C}" destId="{C39E48D5-319E-4643-B272-BCEAB9749F13}" srcOrd="8" destOrd="0" presId="urn:microsoft.com/office/officeart/2005/8/layout/process5"/>
    <dgm:cxn modelId="{9011384D-8133-4E50-8774-3E9545375306}" type="presParOf" srcId="{FF9E2435-C4F3-4A7E-B418-67FD1C5C503C}" destId="{58AB299C-D366-4A80-AEFF-DCD71B2BAD38}" srcOrd="9" destOrd="0" presId="urn:microsoft.com/office/officeart/2005/8/layout/process5"/>
    <dgm:cxn modelId="{AFFEDCCA-CDC6-4097-BCF2-DD1707D48756}" type="presParOf" srcId="{58AB299C-D366-4A80-AEFF-DCD71B2BAD38}" destId="{00B97214-AC9A-404B-BA94-53737BC6F98E}" srcOrd="0" destOrd="0" presId="urn:microsoft.com/office/officeart/2005/8/layout/process5"/>
    <dgm:cxn modelId="{DC279F20-F601-4BFE-AB33-0CDE0AF8161F}" type="presParOf" srcId="{FF9E2435-C4F3-4A7E-B418-67FD1C5C503C}" destId="{CA6EFC01-CA1B-42A0-82F0-6C3F00D694A3}" srcOrd="10" destOrd="0" presId="urn:microsoft.com/office/officeart/2005/8/layout/process5"/>
    <dgm:cxn modelId="{6B871A0E-0FAD-4078-8795-C64B20355813}" type="presParOf" srcId="{FF9E2435-C4F3-4A7E-B418-67FD1C5C503C}" destId="{DA10F42F-B8B5-4E76-9623-617710080DC9}" srcOrd="11" destOrd="0" presId="urn:microsoft.com/office/officeart/2005/8/layout/process5"/>
    <dgm:cxn modelId="{92687B4F-5E74-4E5C-BC1E-A6C13B438842}" type="presParOf" srcId="{DA10F42F-B8B5-4E76-9623-617710080DC9}" destId="{75350DE5-6D56-490B-9453-CB9F5DBFE8C9}" srcOrd="0" destOrd="0" presId="urn:microsoft.com/office/officeart/2005/8/layout/process5"/>
    <dgm:cxn modelId="{0B42F184-A490-4573-BBB5-AE58127AFFF5}" type="presParOf" srcId="{FF9E2435-C4F3-4A7E-B418-67FD1C5C503C}" destId="{944F5275-07AF-407F-AB94-3F340CC319E2}" srcOrd="12" destOrd="0" presId="urn:microsoft.com/office/officeart/2005/8/layout/process5"/>
    <dgm:cxn modelId="{757AD0AF-8D29-4283-BF3A-8AE047ED8551}" type="presParOf" srcId="{FF9E2435-C4F3-4A7E-B418-67FD1C5C503C}" destId="{A969BBBD-7286-4B9C-A1BF-5D798613E4A6}" srcOrd="13" destOrd="0" presId="urn:microsoft.com/office/officeart/2005/8/layout/process5"/>
    <dgm:cxn modelId="{A248E7FD-7B72-4193-8DD0-E47A1B7DC7E7}" type="presParOf" srcId="{A969BBBD-7286-4B9C-A1BF-5D798613E4A6}" destId="{C2E46458-B446-4A78-BAE0-C0F2C1691E22}" srcOrd="0" destOrd="0" presId="urn:microsoft.com/office/officeart/2005/8/layout/process5"/>
    <dgm:cxn modelId="{05796CCE-62D0-4FB3-9E58-FBBCF11A2B5F}" type="presParOf" srcId="{FF9E2435-C4F3-4A7E-B418-67FD1C5C503C}" destId="{BEB6BA05-2F97-41A0-A877-CD6898BD11C8}" srcOrd="1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83963C-1DB6-42D5-BC9C-FA68FA7AD3B5}"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en-US"/>
        </a:p>
      </dgm:t>
    </dgm:pt>
    <dgm:pt modelId="{32581255-ADE2-48EB-938F-7DCED5450666}">
      <dgm:prSet/>
      <dgm:spPr/>
      <dgm:t>
        <a:bodyPr/>
        <a:lstStyle/>
        <a:p>
          <a:r>
            <a:rPr lang="en-US" dirty="0"/>
            <a:t>Standard vs itemized deduction strategies including donor advised fund options </a:t>
          </a:r>
        </a:p>
      </dgm:t>
    </dgm:pt>
    <dgm:pt modelId="{C50E4A43-B605-43B9-ABF9-49F40D736E3A}" type="parTrans" cxnId="{2E11C44F-99A3-4BCB-BAF8-07F0F839842A}">
      <dgm:prSet/>
      <dgm:spPr/>
      <dgm:t>
        <a:bodyPr/>
        <a:lstStyle/>
        <a:p>
          <a:endParaRPr lang="en-US"/>
        </a:p>
      </dgm:t>
    </dgm:pt>
    <dgm:pt modelId="{D3C6161B-E2B1-44D5-94A5-4A089037FC09}" type="sibTrans" cxnId="{2E11C44F-99A3-4BCB-BAF8-07F0F839842A}">
      <dgm:prSet/>
      <dgm:spPr/>
      <dgm:t>
        <a:bodyPr/>
        <a:lstStyle/>
        <a:p>
          <a:endParaRPr lang="en-US"/>
        </a:p>
      </dgm:t>
    </dgm:pt>
    <dgm:pt modelId="{B9AEC812-96D8-4550-B311-088AAF044837}">
      <dgm:prSet/>
      <dgm:spPr/>
      <dgm:t>
        <a:bodyPr/>
        <a:lstStyle/>
        <a:p>
          <a:r>
            <a:rPr lang="en-US" dirty="0"/>
            <a:t>Understand how IRA’s and Retirement Plans can increase or decrease your income</a:t>
          </a:r>
        </a:p>
      </dgm:t>
    </dgm:pt>
    <dgm:pt modelId="{13CB983A-319E-40CC-A607-F13BC6AA8F2A}" type="parTrans" cxnId="{B4286EA5-BE39-4B55-B92A-6F1E738F9007}">
      <dgm:prSet/>
      <dgm:spPr/>
      <dgm:t>
        <a:bodyPr/>
        <a:lstStyle/>
        <a:p>
          <a:endParaRPr lang="en-US"/>
        </a:p>
      </dgm:t>
    </dgm:pt>
    <dgm:pt modelId="{D1038CF3-12FB-481F-8D29-E634EAA087FF}" type="sibTrans" cxnId="{B4286EA5-BE39-4B55-B92A-6F1E738F9007}">
      <dgm:prSet/>
      <dgm:spPr/>
      <dgm:t>
        <a:bodyPr/>
        <a:lstStyle/>
        <a:p>
          <a:endParaRPr lang="en-US"/>
        </a:p>
      </dgm:t>
    </dgm:pt>
    <dgm:pt modelId="{E9D73F44-BE85-4436-8A16-A3B9918A972A}">
      <dgm:prSet/>
      <dgm:spPr/>
      <dgm:t>
        <a:bodyPr/>
        <a:lstStyle/>
        <a:p>
          <a:r>
            <a:rPr lang="en-US" dirty="0"/>
            <a:t>Management of Taxable Accounts can result in very favorable tax rates</a:t>
          </a:r>
        </a:p>
      </dgm:t>
    </dgm:pt>
    <dgm:pt modelId="{569A18EF-753C-45B2-B87A-51D0819AA3B9}" type="parTrans" cxnId="{27EAA08D-78E9-4BFC-BCCA-E5C7B2F6F956}">
      <dgm:prSet/>
      <dgm:spPr/>
      <dgm:t>
        <a:bodyPr/>
        <a:lstStyle/>
        <a:p>
          <a:endParaRPr lang="en-US"/>
        </a:p>
      </dgm:t>
    </dgm:pt>
    <dgm:pt modelId="{A0DECFA4-916A-44F7-9356-B0E3DBAF38B1}" type="sibTrans" cxnId="{27EAA08D-78E9-4BFC-BCCA-E5C7B2F6F956}">
      <dgm:prSet/>
      <dgm:spPr/>
      <dgm:t>
        <a:bodyPr/>
        <a:lstStyle/>
        <a:p>
          <a:endParaRPr lang="en-US"/>
        </a:p>
      </dgm:t>
    </dgm:pt>
    <dgm:pt modelId="{0C1EF0C9-3C1F-4086-ADA7-1F1409165AE7}">
      <dgm:prSet/>
      <dgm:spPr/>
      <dgm:t>
        <a:bodyPr/>
        <a:lstStyle/>
        <a:p>
          <a:r>
            <a:rPr lang="en-US" dirty="0"/>
            <a:t>Assess impact of PPP loan forgiveness and watch for additional guidance</a:t>
          </a:r>
        </a:p>
      </dgm:t>
    </dgm:pt>
    <dgm:pt modelId="{536BB883-4B17-459C-BCF9-29D073A8DC68}" type="parTrans" cxnId="{EA582123-200E-4B08-8206-684FFBD06F3F}">
      <dgm:prSet/>
      <dgm:spPr/>
      <dgm:t>
        <a:bodyPr/>
        <a:lstStyle/>
        <a:p>
          <a:endParaRPr lang="en-US"/>
        </a:p>
      </dgm:t>
    </dgm:pt>
    <dgm:pt modelId="{F6533A83-AE41-46AB-B9D7-CF814541416A}" type="sibTrans" cxnId="{EA582123-200E-4B08-8206-684FFBD06F3F}">
      <dgm:prSet/>
      <dgm:spPr/>
      <dgm:t>
        <a:bodyPr/>
        <a:lstStyle/>
        <a:p>
          <a:endParaRPr lang="en-US"/>
        </a:p>
      </dgm:t>
    </dgm:pt>
    <dgm:pt modelId="{1596D763-18F3-42CB-86AC-D0BF57FBE461}">
      <dgm:prSet/>
      <dgm:spPr/>
      <dgm:t>
        <a:bodyPr/>
        <a:lstStyle/>
        <a:p>
          <a:r>
            <a:rPr lang="en-US" dirty="0"/>
            <a:t>Depreciation choices are huge for tax planning</a:t>
          </a:r>
        </a:p>
      </dgm:t>
    </dgm:pt>
    <dgm:pt modelId="{F8D67720-5A0D-4BE2-8359-0FC5BAA7CFDA}" type="parTrans" cxnId="{AD4B64FD-D339-49E7-B33F-7836A74F946B}">
      <dgm:prSet/>
      <dgm:spPr/>
      <dgm:t>
        <a:bodyPr/>
        <a:lstStyle/>
        <a:p>
          <a:endParaRPr lang="en-US"/>
        </a:p>
      </dgm:t>
    </dgm:pt>
    <dgm:pt modelId="{C173A0A8-6BE6-4FFE-8D26-074DE6A1ED7F}" type="sibTrans" cxnId="{AD4B64FD-D339-49E7-B33F-7836A74F946B}">
      <dgm:prSet/>
      <dgm:spPr/>
      <dgm:t>
        <a:bodyPr/>
        <a:lstStyle/>
        <a:p>
          <a:endParaRPr lang="en-US"/>
        </a:p>
      </dgm:t>
    </dgm:pt>
    <dgm:pt modelId="{1D173845-B80D-4715-B0FC-F3BC9059CF9F}">
      <dgm:prSet/>
      <dgm:spPr/>
      <dgm:t>
        <a:bodyPr/>
        <a:lstStyle/>
        <a:p>
          <a:r>
            <a:rPr lang="en-US" dirty="0"/>
            <a:t>Retirement Plans can decrease your income which may provide benefits on multiple levels</a:t>
          </a:r>
        </a:p>
      </dgm:t>
    </dgm:pt>
    <dgm:pt modelId="{B62CA4A0-4010-4496-8721-E563DA5C0239}" type="parTrans" cxnId="{45C546DA-DDF1-4B48-9A4F-7FED0031894F}">
      <dgm:prSet/>
      <dgm:spPr/>
      <dgm:t>
        <a:bodyPr/>
        <a:lstStyle/>
        <a:p>
          <a:endParaRPr lang="en-US"/>
        </a:p>
      </dgm:t>
    </dgm:pt>
    <dgm:pt modelId="{63E71AA9-D816-47AE-8729-D83B344BAC48}" type="sibTrans" cxnId="{45C546DA-DDF1-4B48-9A4F-7FED0031894F}">
      <dgm:prSet/>
      <dgm:spPr/>
      <dgm:t>
        <a:bodyPr/>
        <a:lstStyle/>
        <a:p>
          <a:endParaRPr lang="en-US"/>
        </a:p>
      </dgm:t>
    </dgm:pt>
    <dgm:pt modelId="{F00683BA-2F07-43AE-BFC7-7462B88D5B13}">
      <dgm:prSet/>
      <dgm:spPr/>
      <dgm:t>
        <a:bodyPr/>
        <a:lstStyle/>
        <a:p>
          <a:r>
            <a:rPr lang="en-US" dirty="0"/>
            <a:t>The Business Interest Expense Limit can result in significant deferral of the deduction</a:t>
          </a:r>
        </a:p>
      </dgm:t>
    </dgm:pt>
    <dgm:pt modelId="{AAA1730A-97AC-4CCE-B589-AC54581191E0}" type="parTrans" cxnId="{66E72D2A-4C52-44AA-96DA-412D3E91F13C}">
      <dgm:prSet/>
      <dgm:spPr/>
      <dgm:t>
        <a:bodyPr/>
        <a:lstStyle/>
        <a:p>
          <a:endParaRPr lang="en-US"/>
        </a:p>
      </dgm:t>
    </dgm:pt>
    <dgm:pt modelId="{FFB1F202-D980-49A7-9E54-C13CA83570CE}" type="sibTrans" cxnId="{66E72D2A-4C52-44AA-96DA-412D3E91F13C}">
      <dgm:prSet/>
      <dgm:spPr/>
      <dgm:t>
        <a:bodyPr/>
        <a:lstStyle/>
        <a:p>
          <a:endParaRPr lang="en-US"/>
        </a:p>
      </dgm:t>
    </dgm:pt>
    <dgm:pt modelId="{88A1385E-56EC-42DB-8D8B-B4B07CA55685}">
      <dgm:prSet/>
      <dgm:spPr/>
      <dgm:t>
        <a:bodyPr/>
        <a:lstStyle/>
        <a:p>
          <a:r>
            <a:rPr lang="en-US" dirty="0"/>
            <a:t>Pass-through QBI deduction important to understand and plan</a:t>
          </a:r>
        </a:p>
      </dgm:t>
    </dgm:pt>
    <dgm:pt modelId="{4F5738F6-563D-4CAB-A99A-555602C1449F}" type="parTrans" cxnId="{5D306E8E-8E8E-47F4-ABF7-4C6B61A179FD}">
      <dgm:prSet/>
      <dgm:spPr/>
      <dgm:t>
        <a:bodyPr/>
        <a:lstStyle/>
        <a:p>
          <a:endParaRPr lang="en-US"/>
        </a:p>
      </dgm:t>
    </dgm:pt>
    <dgm:pt modelId="{31E9F20A-33D1-43F2-B1BF-4E77A662E0C2}" type="sibTrans" cxnId="{5D306E8E-8E8E-47F4-ABF7-4C6B61A179FD}">
      <dgm:prSet/>
      <dgm:spPr/>
      <dgm:t>
        <a:bodyPr/>
        <a:lstStyle/>
        <a:p>
          <a:endParaRPr lang="en-US"/>
        </a:p>
      </dgm:t>
    </dgm:pt>
    <dgm:pt modelId="{78042557-133B-412C-9A71-A7BD582CB694}">
      <dgm:prSet/>
      <dgm:spPr/>
      <dgm:t>
        <a:bodyPr/>
        <a:lstStyle/>
        <a:p>
          <a:r>
            <a:rPr lang="en-US" dirty="0"/>
            <a:t>Assess impact of future legislation </a:t>
          </a:r>
        </a:p>
      </dgm:t>
    </dgm:pt>
    <dgm:pt modelId="{1A60D0B4-D4CA-4487-8960-972FAA06CD46}" type="parTrans" cxnId="{C57AB885-9B4C-4493-8DFB-9D0B94785EF9}">
      <dgm:prSet/>
      <dgm:spPr/>
      <dgm:t>
        <a:bodyPr/>
        <a:lstStyle/>
        <a:p>
          <a:endParaRPr lang="en-US"/>
        </a:p>
      </dgm:t>
    </dgm:pt>
    <dgm:pt modelId="{1645823A-74A4-4BDA-A77B-601EF07E6D73}" type="sibTrans" cxnId="{C57AB885-9B4C-4493-8DFB-9D0B94785EF9}">
      <dgm:prSet/>
      <dgm:spPr/>
      <dgm:t>
        <a:bodyPr/>
        <a:lstStyle/>
        <a:p>
          <a:endParaRPr lang="en-US"/>
        </a:p>
      </dgm:t>
    </dgm:pt>
    <dgm:pt modelId="{3C308179-A586-4CFA-BEA1-CF0EA047B139}" type="pres">
      <dgm:prSet presAssocID="{5B83963C-1DB6-42D5-BC9C-FA68FA7AD3B5}" presName="diagram" presStyleCnt="0">
        <dgm:presLayoutVars>
          <dgm:dir/>
          <dgm:resizeHandles val="exact"/>
        </dgm:presLayoutVars>
      </dgm:prSet>
      <dgm:spPr/>
    </dgm:pt>
    <dgm:pt modelId="{4F3B0FB5-7EA4-40BF-8C50-8BE48802CBBE}" type="pres">
      <dgm:prSet presAssocID="{32581255-ADE2-48EB-938F-7DCED5450666}" presName="node" presStyleLbl="node1" presStyleIdx="0" presStyleCnt="9">
        <dgm:presLayoutVars>
          <dgm:bulletEnabled val="1"/>
        </dgm:presLayoutVars>
      </dgm:prSet>
      <dgm:spPr/>
    </dgm:pt>
    <dgm:pt modelId="{218EF1E9-88DE-4979-BABB-29D21DCC7F9D}" type="pres">
      <dgm:prSet presAssocID="{D3C6161B-E2B1-44D5-94A5-4A089037FC09}" presName="sibTrans" presStyleCnt="0"/>
      <dgm:spPr/>
    </dgm:pt>
    <dgm:pt modelId="{B3BE8C68-2D7B-4FA9-A148-EFB157D217B2}" type="pres">
      <dgm:prSet presAssocID="{B9AEC812-96D8-4550-B311-088AAF044837}" presName="node" presStyleLbl="node1" presStyleIdx="1" presStyleCnt="9">
        <dgm:presLayoutVars>
          <dgm:bulletEnabled val="1"/>
        </dgm:presLayoutVars>
      </dgm:prSet>
      <dgm:spPr/>
    </dgm:pt>
    <dgm:pt modelId="{F197964F-70E8-45AD-9BAE-DEAD52FEF78A}" type="pres">
      <dgm:prSet presAssocID="{D1038CF3-12FB-481F-8D29-E634EAA087FF}" presName="sibTrans" presStyleCnt="0"/>
      <dgm:spPr/>
    </dgm:pt>
    <dgm:pt modelId="{AF4FD6A9-1ACC-478D-A5D7-E0E2E7945F86}" type="pres">
      <dgm:prSet presAssocID="{E9D73F44-BE85-4436-8A16-A3B9918A972A}" presName="node" presStyleLbl="node1" presStyleIdx="2" presStyleCnt="9" custLinFactNeighborX="-3339" custLinFactNeighborY="404">
        <dgm:presLayoutVars>
          <dgm:bulletEnabled val="1"/>
        </dgm:presLayoutVars>
      </dgm:prSet>
      <dgm:spPr/>
    </dgm:pt>
    <dgm:pt modelId="{D6AF6D64-6E11-492C-945C-9EFA58F8042B}" type="pres">
      <dgm:prSet presAssocID="{A0DECFA4-916A-44F7-9356-B0E3DBAF38B1}" presName="sibTrans" presStyleCnt="0"/>
      <dgm:spPr/>
    </dgm:pt>
    <dgm:pt modelId="{C321BDF2-AB09-4AFF-B563-83EC69C545E9}" type="pres">
      <dgm:prSet presAssocID="{0C1EF0C9-3C1F-4086-ADA7-1F1409165AE7}" presName="node" presStyleLbl="node1" presStyleIdx="3" presStyleCnt="9">
        <dgm:presLayoutVars>
          <dgm:bulletEnabled val="1"/>
        </dgm:presLayoutVars>
      </dgm:prSet>
      <dgm:spPr/>
    </dgm:pt>
    <dgm:pt modelId="{501B049E-2EA4-4B85-9DCC-DAB0C79A52B7}" type="pres">
      <dgm:prSet presAssocID="{F6533A83-AE41-46AB-B9D7-CF814541416A}" presName="sibTrans" presStyleCnt="0"/>
      <dgm:spPr/>
    </dgm:pt>
    <dgm:pt modelId="{413CCBBB-DE2B-4054-B491-EA2B7C6A81F6}" type="pres">
      <dgm:prSet presAssocID="{1D173845-B80D-4715-B0FC-F3BC9059CF9F}" presName="node" presStyleLbl="node1" presStyleIdx="4" presStyleCnt="9">
        <dgm:presLayoutVars>
          <dgm:bulletEnabled val="1"/>
        </dgm:presLayoutVars>
      </dgm:prSet>
      <dgm:spPr/>
    </dgm:pt>
    <dgm:pt modelId="{1E1681F3-0FBE-4B5D-A11C-FA30715290FC}" type="pres">
      <dgm:prSet presAssocID="{63E71AA9-D816-47AE-8729-D83B344BAC48}" presName="sibTrans" presStyleCnt="0"/>
      <dgm:spPr/>
    </dgm:pt>
    <dgm:pt modelId="{9001B024-F2E0-42EF-9109-320246285C64}" type="pres">
      <dgm:prSet presAssocID="{1596D763-18F3-42CB-86AC-D0BF57FBE461}" presName="node" presStyleLbl="node1" presStyleIdx="5" presStyleCnt="9">
        <dgm:presLayoutVars>
          <dgm:bulletEnabled val="1"/>
        </dgm:presLayoutVars>
      </dgm:prSet>
      <dgm:spPr/>
    </dgm:pt>
    <dgm:pt modelId="{0FD1A565-23D7-44C3-8C3B-E81F4E27770B}" type="pres">
      <dgm:prSet presAssocID="{C173A0A8-6BE6-4FFE-8D26-074DE6A1ED7F}" presName="sibTrans" presStyleCnt="0"/>
      <dgm:spPr/>
    </dgm:pt>
    <dgm:pt modelId="{A7A308A3-52C7-4148-B6D0-0A46ACB58F5F}" type="pres">
      <dgm:prSet presAssocID="{F00683BA-2F07-43AE-BFC7-7462B88D5B13}" presName="node" presStyleLbl="node1" presStyleIdx="6" presStyleCnt="9">
        <dgm:presLayoutVars>
          <dgm:bulletEnabled val="1"/>
        </dgm:presLayoutVars>
      </dgm:prSet>
      <dgm:spPr/>
    </dgm:pt>
    <dgm:pt modelId="{E9938E37-CD7F-4BCC-BEE5-63869090394C}" type="pres">
      <dgm:prSet presAssocID="{FFB1F202-D980-49A7-9E54-C13CA83570CE}" presName="sibTrans" presStyleCnt="0"/>
      <dgm:spPr/>
    </dgm:pt>
    <dgm:pt modelId="{05ECA8B9-59BE-4208-9AFE-24CF620AD748}" type="pres">
      <dgm:prSet presAssocID="{88A1385E-56EC-42DB-8D8B-B4B07CA55685}" presName="node" presStyleLbl="node1" presStyleIdx="7" presStyleCnt="9">
        <dgm:presLayoutVars>
          <dgm:bulletEnabled val="1"/>
        </dgm:presLayoutVars>
      </dgm:prSet>
      <dgm:spPr/>
    </dgm:pt>
    <dgm:pt modelId="{7529A986-CF64-4563-84F9-F94F2459AEB6}" type="pres">
      <dgm:prSet presAssocID="{31E9F20A-33D1-43F2-B1BF-4E77A662E0C2}" presName="sibTrans" presStyleCnt="0"/>
      <dgm:spPr/>
    </dgm:pt>
    <dgm:pt modelId="{2D6E39E8-544E-46C8-BAE0-4C2FAF1D2BF2}" type="pres">
      <dgm:prSet presAssocID="{78042557-133B-412C-9A71-A7BD582CB694}" presName="node" presStyleLbl="node1" presStyleIdx="8" presStyleCnt="9">
        <dgm:presLayoutVars>
          <dgm:bulletEnabled val="1"/>
        </dgm:presLayoutVars>
      </dgm:prSet>
      <dgm:spPr/>
    </dgm:pt>
  </dgm:ptLst>
  <dgm:cxnLst>
    <dgm:cxn modelId="{5573EA07-7C13-42F9-BB61-6B7F2A0AE464}" type="presOf" srcId="{5B83963C-1DB6-42D5-BC9C-FA68FA7AD3B5}" destId="{3C308179-A586-4CFA-BEA1-CF0EA047B139}" srcOrd="0" destOrd="0" presId="urn:microsoft.com/office/officeart/2005/8/layout/default"/>
    <dgm:cxn modelId="{D541DB1A-4E10-4ED1-898D-ED24AF2FA600}" type="presOf" srcId="{B9AEC812-96D8-4550-B311-088AAF044837}" destId="{B3BE8C68-2D7B-4FA9-A148-EFB157D217B2}" srcOrd="0" destOrd="0" presId="urn:microsoft.com/office/officeart/2005/8/layout/default"/>
    <dgm:cxn modelId="{EA582123-200E-4B08-8206-684FFBD06F3F}" srcId="{5B83963C-1DB6-42D5-BC9C-FA68FA7AD3B5}" destId="{0C1EF0C9-3C1F-4086-ADA7-1F1409165AE7}" srcOrd="3" destOrd="0" parTransId="{536BB883-4B17-459C-BCF9-29D073A8DC68}" sibTransId="{F6533A83-AE41-46AB-B9D7-CF814541416A}"/>
    <dgm:cxn modelId="{66E72D2A-4C52-44AA-96DA-412D3E91F13C}" srcId="{5B83963C-1DB6-42D5-BC9C-FA68FA7AD3B5}" destId="{F00683BA-2F07-43AE-BFC7-7462B88D5B13}" srcOrd="6" destOrd="0" parTransId="{AAA1730A-97AC-4CCE-B589-AC54581191E0}" sibTransId="{FFB1F202-D980-49A7-9E54-C13CA83570CE}"/>
    <dgm:cxn modelId="{B7E6BB41-11BE-408B-A2E9-BAECA11A1093}" type="presOf" srcId="{78042557-133B-412C-9A71-A7BD582CB694}" destId="{2D6E39E8-544E-46C8-BAE0-4C2FAF1D2BF2}" srcOrd="0" destOrd="0" presId="urn:microsoft.com/office/officeart/2005/8/layout/default"/>
    <dgm:cxn modelId="{14063F43-81A7-4780-A160-4F0C6507816C}" type="presOf" srcId="{1D173845-B80D-4715-B0FC-F3BC9059CF9F}" destId="{413CCBBB-DE2B-4054-B491-EA2B7C6A81F6}" srcOrd="0" destOrd="0" presId="urn:microsoft.com/office/officeart/2005/8/layout/default"/>
    <dgm:cxn modelId="{2E11C44F-99A3-4BCB-BAF8-07F0F839842A}" srcId="{5B83963C-1DB6-42D5-BC9C-FA68FA7AD3B5}" destId="{32581255-ADE2-48EB-938F-7DCED5450666}" srcOrd="0" destOrd="0" parTransId="{C50E4A43-B605-43B9-ABF9-49F40D736E3A}" sibTransId="{D3C6161B-E2B1-44D5-94A5-4A089037FC09}"/>
    <dgm:cxn modelId="{7D812F7F-E4C7-4B0F-915D-521B9525772F}" type="presOf" srcId="{88A1385E-56EC-42DB-8D8B-B4B07CA55685}" destId="{05ECA8B9-59BE-4208-9AFE-24CF620AD748}" srcOrd="0" destOrd="0" presId="urn:microsoft.com/office/officeart/2005/8/layout/default"/>
    <dgm:cxn modelId="{9670AD83-CE15-406F-BB54-AAFD5F567138}" type="presOf" srcId="{F00683BA-2F07-43AE-BFC7-7462B88D5B13}" destId="{A7A308A3-52C7-4148-B6D0-0A46ACB58F5F}" srcOrd="0" destOrd="0" presId="urn:microsoft.com/office/officeart/2005/8/layout/default"/>
    <dgm:cxn modelId="{C57AB885-9B4C-4493-8DFB-9D0B94785EF9}" srcId="{5B83963C-1DB6-42D5-BC9C-FA68FA7AD3B5}" destId="{78042557-133B-412C-9A71-A7BD582CB694}" srcOrd="8" destOrd="0" parTransId="{1A60D0B4-D4CA-4487-8960-972FAA06CD46}" sibTransId="{1645823A-74A4-4BDA-A77B-601EF07E6D73}"/>
    <dgm:cxn modelId="{4379EE8A-7E9F-4C0F-B827-E31DB6104360}" type="presOf" srcId="{32581255-ADE2-48EB-938F-7DCED5450666}" destId="{4F3B0FB5-7EA4-40BF-8C50-8BE48802CBBE}" srcOrd="0" destOrd="0" presId="urn:microsoft.com/office/officeart/2005/8/layout/default"/>
    <dgm:cxn modelId="{27EAA08D-78E9-4BFC-BCCA-E5C7B2F6F956}" srcId="{5B83963C-1DB6-42D5-BC9C-FA68FA7AD3B5}" destId="{E9D73F44-BE85-4436-8A16-A3B9918A972A}" srcOrd="2" destOrd="0" parTransId="{569A18EF-753C-45B2-B87A-51D0819AA3B9}" sibTransId="{A0DECFA4-916A-44F7-9356-B0E3DBAF38B1}"/>
    <dgm:cxn modelId="{5D306E8E-8E8E-47F4-ABF7-4C6B61A179FD}" srcId="{5B83963C-1DB6-42D5-BC9C-FA68FA7AD3B5}" destId="{88A1385E-56EC-42DB-8D8B-B4B07CA55685}" srcOrd="7" destOrd="0" parTransId="{4F5738F6-563D-4CAB-A99A-555602C1449F}" sibTransId="{31E9F20A-33D1-43F2-B1BF-4E77A662E0C2}"/>
    <dgm:cxn modelId="{B4286EA5-BE39-4B55-B92A-6F1E738F9007}" srcId="{5B83963C-1DB6-42D5-BC9C-FA68FA7AD3B5}" destId="{B9AEC812-96D8-4550-B311-088AAF044837}" srcOrd="1" destOrd="0" parTransId="{13CB983A-319E-40CC-A607-F13BC6AA8F2A}" sibTransId="{D1038CF3-12FB-481F-8D29-E634EAA087FF}"/>
    <dgm:cxn modelId="{7DFA08AA-B6A3-4549-A925-482ED75D8373}" type="presOf" srcId="{1596D763-18F3-42CB-86AC-D0BF57FBE461}" destId="{9001B024-F2E0-42EF-9109-320246285C64}" srcOrd="0" destOrd="0" presId="urn:microsoft.com/office/officeart/2005/8/layout/default"/>
    <dgm:cxn modelId="{45C546DA-DDF1-4B48-9A4F-7FED0031894F}" srcId="{5B83963C-1DB6-42D5-BC9C-FA68FA7AD3B5}" destId="{1D173845-B80D-4715-B0FC-F3BC9059CF9F}" srcOrd="4" destOrd="0" parTransId="{B62CA4A0-4010-4496-8721-E563DA5C0239}" sibTransId="{63E71AA9-D816-47AE-8729-D83B344BAC48}"/>
    <dgm:cxn modelId="{E84152EA-C7C6-4E22-8905-3C9EDA5D59C6}" type="presOf" srcId="{0C1EF0C9-3C1F-4086-ADA7-1F1409165AE7}" destId="{C321BDF2-AB09-4AFF-B563-83EC69C545E9}" srcOrd="0" destOrd="0" presId="urn:microsoft.com/office/officeart/2005/8/layout/default"/>
    <dgm:cxn modelId="{4BF5FFFB-A076-44BB-B9B2-43BA9DF0EE3A}" type="presOf" srcId="{E9D73F44-BE85-4436-8A16-A3B9918A972A}" destId="{AF4FD6A9-1ACC-478D-A5D7-E0E2E7945F86}" srcOrd="0" destOrd="0" presId="urn:microsoft.com/office/officeart/2005/8/layout/default"/>
    <dgm:cxn modelId="{AD4B64FD-D339-49E7-B33F-7836A74F946B}" srcId="{5B83963C-1DB6-42D5-BC9C-FA68FA7AD3B5}" destId="{1596D763-18F3-42CB-86AC-D0BF57FBE461}" srcOrd="5" destOrd="0" parTransId="{F8D67720-5A0D-4BE2-8359-0FC5BAA7CFDA}" sibTransId="{C173A0A8-6BE6-4FFE-8D26-074DE6A1ED7F}"/>
    <dgm:cxn modelId="{143E7E4C-B9AB-4BFE-9286-A871DB776451}" type="presParOf" srcId="{3C308179-A586-4CFA-BEA1-CF0EA047B139}" destId="{4F3B0FB5-7EA4-40BF-8C50-8BE48802CBBE}" srcOrd="0" destOrd="0" presId="urn:microsoft.com/office/officeart/2005/8/layout/default"/>
    <dgm:cxn modelId="{3815E6DB-2617-43DE-8C84-0E01105B3E59}" type="presParOf" srcId="{3C308179-A586-4CFA-BEA1-CF0EA047B139}" destId="{218EF1E9-88DE-4979-BABB-29D21DCC7F9D}" srcOrd="1" destOrd="0" presId="urn:microsoft.com/office/officeart/2005/8/layout/default"/>
    <dgm:cxn modelId="{551ED305-4459-48DF-81C1-C9F2FAB62614}" type="presParOf" srcId="{3C308179-A586-4CFA-BEA1-CF0EA047B139}" destId="{B3BE8C68-2D7B-4FA9-A148-EFB157D217B2}" srcOrd="2" destOrd="0" presId="urn:microsoft.com/office/officeart/2005/8/layout/default"/>
    <dgm:cxn modelId="{015F5429-DF35-4F8E-8659-3B71D466B50C}" type="presParOf" srcId="{3C308179-A586-4CFA-BEA1-CF0EA047B139}" destId="{F197964F-70E8-45AD-9BAE-DEAD52FEF78A}" srcOrd="3" destOrd="0" presId="urn:microsoft.com/office/officeart/2005/8/layout/default"/>
    <dgm:cxn modelId="{44FBC73A-8CDF-4D14-BBC7-FE500BC6BAE6}" type="presParOf" srcId="{3C308179-A586-4CFA-BEA1-CF0EA047B139}" destId="{AF4FD6A9-1ACC-478D-A5D7-E0E2E7945F86}" srcOrd="4" destOrd="0" presId="urn:microsoft.com/office/officeart/2005/8/layout/default"/>
    <dgm:cxn modelId="{D8F1F617-31E2-4CB1-9641-AFF824278247}" type="presParOf" srcId="{3C308179-A586-4CFA-BEA1-CF0EA047B139}" destId="{D6AF6D64-6E11-492C-945C-9EFA58F8042B}" srcOrd="5" destOrd="0" presId="urn:microsoft.com/office/officeart/2005/8/layout/default"/>
    <dgm:cxn modelId="{446F91E9-3E25-46F1-9F76-136F8EE59DB3}" type="presParOf" srcId="{3C308179-A586-4CFA-BEA1-CF0EA047B139}" destId="{C321BDF2-AB09-4AFF-B563-83EC69C545E9}" srcOrd="6" destOrd="0" presId="urn:microsoft.com/office/officeart/2005/8/layout/default"/>
    <dgm:cxn modelId="{DE41FA0F-57CE-47D1-AB21-EAA8B5B58229}" type="presParOf" srcId="{3C308179-A586-4CFA-BEA1-CF0EA047B139}" destId="{501B049E-2EA4-4B85-9DCC-DAB0C79A52B7}" srcOrd="7" destOrd="0" presId="urn:microsoft.com/office/officeart/2005/8/layout/default"/>
    <dgm:cxn modelId="{92FCAA7A-C2F4-4FAD-8910-ACB522ED4F86}" type="presParOf" srcId="{3C308179-A586-4CFA-BEA1-CF0EA047B139}" destId="{413CCBBB-DE2B-4054-B491-EA2B7C6A81F6}" srcOrd="8" destOrd="0" presId="urn:microsoft.com/office/officeart/2005/8/layout/default"/>
    <dgm:cxn modelId="{C9A58B36-99FC-4070-A104-A2E0143B416A}" type="presParOf" srcId="{3C308179-A586-4CFA-BEA1-CF0EA047B139}" destId="{1E1681F3-0FBE-4B5D-A11C-FA30715290FC}" srcOrd="9" destOrd="0" presId="urn:microsoft.com/office/officeart/2005/8/layout/default"/>
    <dgm:cxn modelId="{0BB6847F-4172-46A8-87C6-F733A9B3EB7D}" type="presParOf" srcId="{3C308179-A586-4CFA-BEA1-CF0EA047B139}" destId="{9001B024-F2E0-42EF-9109-320246285C64}" srcOrd="10" destOrd="0" presId="urn:microsoft.com/office/officeart/2005/8/layout/default"/>
    <dgm:cxn modelId="{04EF85F4-1260-4763-9331-08DD6B59AFEA}" type="presParOf" srcId="{3C308179-A586-4CFA-BEA1-CF0EA047B139}" destId="{0FD1A565-23D7-44C3-8C3B-E81F4E27770B}" srcOrd="11" destOrd="0" presId="urn:microsoft.com/office/officeart/2005/8/layout/default"/>
    <dgm:cxn modelId="{CC78D08F-64D8-416C-B27A-51FD7A943552}" type="presParOf" srcId="{3C308179-A586-4CFA-BEA1-CF0EA047B139}" destId="{A7A308A3-52C7-4148-B6D0-0A46ACB58F5F}" srcOrd="12" destOrd="0" presId="urn:microsoft.com/office/officeart/2005/8/layout/default"/>
    <dgm:cxn modelId="{BE57F58E-FBD8-401F-B2C7-C75A042278A7}" type="presParOf" srcId="{3C308179-A586-4CFA-BEA1-CF0EA047B139}" destId="{E9938E37-CD7F-4BCC-BEE5-63869090394C}" srcOrd="13" destOrd="0" presId="urn:microsoft.com/office/officeart/2005/8/layout/default"/>
    <dgm:cxn modelId="{EAEE1D06-16EF-4867-BBB2-22840D80CFAD}" type="presParOf" srcId="{3C308179-A586-4CFA-BEA1-CF0EA047B139}" destId="{05ECA8B9-59BE-4208-9AFE-24CF620AD748}" srcOrd="14" destOrd="0" presId="urn:microsoft.com/office/officeart/2005/8/layout/default"/>
    <dgm:cxn modelId="{6A2AA391-6D03-4EB3-9871-2669C47A1FDD}" type="presParOf" srcId="{3C308179-A586-4CFA-BEA1-CF0EA047B139}" destId="{7529A986-CF64-4563-84F9-F94F2459AEB6}" srcOrd="15" destOrd="0" presId="urn:microsoft.com/office/officeart/2005/8/layout/default"/>
    <dgm:cxn modelId="{91B78B69-87AD-4A89-AA64-3DC304947F31}" type="presParOf" srcId="{3C308179-A586-4CFA-BEA1-CF0EA047B139}" destId="{2D6E39E8-544E-46C8-BAE0-4C2FAF1D2BF2}" srcOrd="16"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D5E5539-40F5-4033-985D-BF1095AF0341}" type="doc">
      <dgm:prSet loTypeId="urn:microsoft.com/office/officeart/2005/8/layout/hierarchy3" loCatId="hierarchy" qsTypeId="urn:microsoft.com/office/officeart/2005/8/quickstyle/simple1" qsCatId="simple" csTypeId="urn:microsoft.com/office/officeart/2005/8/colors/accent0_3" csCatId="mainScheme" phldr="1"/>
      <dgm:spPr/>
      <dgm:t>
        <a:bodyPr/>
        <a:lstStyle/>
        <a:p>
          <a:endParaRPr lang="en-US"/>
        </a:p>
      </dgm:t>
    </dgm:pt>
    <dgm:pt modelId="{6AD5EBCF-0102-4869-BF4E-FF229CDB320F}">
      <dgm:prSet/>
      <dgm:spPr/>
      <dgm:t>
        <a:bodyPr/>
        <a:lstStyle/>
        <a:p>
          <a:r>
            <a:rPr lang="en-US" dirty="0"/>
            <a:t>John Csargo</a:t>
          </a:r>
        </a:p>
        <a:p>
          <a:r>
            <a:rPr lang="en-US" dirty="0">
              <a:hlinkClick xmlns:r="http://schemas.openxmlformats.org/officeDocument/2006/relationships" r:id="rId1"/>
            </a:rPr>
            <a:t>jcsargo@myboyum.com</a:t>
          </a:r>
          <a:r>
            <a:rPr lang="en-US" dirty="0"/>
            <a:t> </a:t>
          </a:r>
        </a:p>
        <a:p>
          <a:r>
            <a:rPr lang="en-US" dirty="0"/>
            <a:t>952-858-5553</a:t>
          </a:r>
        </a:p>
      </dgm:t>
    </dgm:pt>
    <dgm:pt modelId="{24F150BC-2E61-47C5-89B9-36C3427A4A12}" type="parTrans" cxnId="{29FE04D9-B130-4E11-A0AB-AD2C7BB71453}">
      <dgm:prSet/>
      <dgm:spPr/>
      <dgm:t>
        <a:bodyPr/>
        <a:lstStyle/>
        <a:p>
          <a:endParaRPr lang="en-US"/>
        </a:p>
      </dgm:t>
    </dgm:pt>
    <dgm:pt modelId="{3E0BA615-2A9B-49EC-BC11-C48973A3F693}" type="sibTrans" cxnId="{29FE04D9-B130-4E11-A0AB-AD2C7BB71453}">
      <dgm:prSet/>
      <dgm:spPr/>
      <dgm:t>
        <a:bodyPr/>
        <a:lstStyle/>
        <a:p>
          <a:endParaRPr lang="en-US"/>
        </a:p>
      </dgm:t>
    </dgm:pt>
    <dgm:pt modelId="{351CA184-CD23-41D1-95D4-D3314534E402}">
      <dgm:prSet/>
      <dgm:spPr/>
      <dgm:t>
        <a:bodyPr/>
        <a:lstStyle/>
        <a:p>
          <a:r>
            <a:rPr lang="en-US" dirty="0"/>
            <a:t>Drew Wolf </a:t>
          </a:r>
          <a:r>
            <a:rPr lang="en-US" dirty="0">
              <a:hlinkClick xmlns:r="http://schemas.openxmlformats.org/officeDocument/2006/relationships" r:id="rId2"/>
            </a:rPr>
            <a:t>dwolf@myboyum.com</a:t>
          </a:r>
          <a:r>
            <a:rPr lang="en-US" dirty="0"/>
            <a:t> </a:t>
          </a:r>
        </a:p>
        <a:p>
          <a:r>
            <a:rPr lang="en-US" dirty="0"/>
            <a:t>952-858-5554</a:t>
          </a:r>
        </a:p>
      </dgm:t>
    </dgm:pt>
    <dgm:pt modelId="{6E9980A2-A82D-44F6-9710-EF3E6A0ED11B}" type="parTrans" cxnId="{AEB661E5-B18E-455E-9E5E-EA81449497E2}">
      <dgm:prSet/>
      <dgm:spPr/>
      <dgm:t>
        <a:bodyPr/>
        <a:lstStyle/>
        <a:p>
          <a:endParaRPr lang="en-US"/>
        </a:p>
      </dgm:t>
    </dgm:pt>
    <dgm:pt modelId="{3F65BB95-B875-4B0E-A747-7090AE84C7DF}" type="sibTrans" cxnId="{AEB661E5-B18E-455E-9E5E-EA81449497E2}">
      <dgm:prSet/>
      <dgm:spPr/>
      <dgm:t>
        <a:bodyPr/>
        <a:lstStyle/>
        <a:p>
          <a:endParaRPr lang="en-US"/>
        </a:p>
      </dgm:t>
    </dgm:pt>
    <dgm:pt modelId="{6FA70995-8B39-4FD5-9B9E-3A39EA88C348}" type="pres">
      <dgm:prSet presAssocID="{7D5E5539-40F5-4033-985D-BF1095AF0341}" presName="diagram" presStyleCnt="0">
        <dgm:presLayoutVars>
          <dgm:chPref val="1"/>
          <dgm:dir/>
          <dgm:animOne val="branch"/>
          <dgm:animLvl val="lvl"/>
          <dgm:resizeHandles/>
        </dgm:presLayoutVars>
      </dgm:prSet>
      <dgm:spPr/>
    </dgm:pt>
    <dgm:pt modelId="{31A4C3BE-44B0-4A50-B0E6-E55C8BC5107A}" type="pres">
      <dgm:prSet presAssocID="{6AD5EBCF-0102-4869-BF4E-FF229CDB320F}" presName="root" presStyleCnt="0"/>
      <dgm:spPr/>
    </dgm:pt>
    <dgm:pt modelId="{6698B2DE-622E-45F7-861C-EB7EAC3EEDDE}" type="pres">
      <dgm:prSet presAssocID="{6AD5EBCF-0102-4869-BF4E-FF229CDB320F}" presName="rootComposite" presStyleCnt="0"/>
      <dgm:spPr/>
    </dgm:pt>
    <dgm:pt modelId="{9C8A1F5C-4CE9-4CA3-B8AF-CE5700BA7527}" type="pres">
      <dgm:prSet presAssocID="{6AD5EBCF-0102-4869-BF4E-FF229CDB320F}" presName="rootText" presStyleLbl="node1" presStyleIdx="0" presStyleCnt="2" custScaleX="132386" custLinFactNeighborX="-96" custLinFactNeighborY="50641"/>
      <dgm:spPr/>
    </dgm:pt>
    <dgm:pt modelId="{64A893AF-F9AB-473F-9B39-9D2BB08E579D}" type="pres">
      <dgm:prSet presAssocID="{6AD5EBCF-0102-4869-BF4E-FF229CDB320F}" presName="rootConnector" presStyleLbl="node1" presStyleIdx="0" presStyleCnt="2"/>
      <dgm:spPr/>
    </dgm:pt>
    <dgm:pt modelId="{F971D244-6427-4D71-AF4F-CC2DD749FA2B}" type="pres">
      <dgm:prSet presAssocID="{6AD5EBCF-0102-4869-BF4E-FF229CDB320F}" presName="childShape" presStyleCnt="0"/>
      <dgm:spPr/>
    </dgm:pt>
    <dgm:pt modelId="{8956EA13-AC98-418E-B06B-001B518D666B}" type="pres">
      <dgm:prSet presAssocID="{351CA184-CD23-41D1-95D4-D3314534E402}" presName="root" presStyleCnt="0"/>
      <dgm:spPr/>
    </dgm:pt>
    <dgm:pt modelId="{34769DBB-525C-430E-B952-1208BE1D148B}" type="pres">
      <dgm:prSet presAssocID="{351CA184-CD23-41D1-95D4-D3314534E402}" presName="rootComposite" presStyleCnt="0"/>
      <dgm:spPr/>
    </dgm:pt>
    <dgm:pt modelId="{5B08EE1C-BD85-4F4B-BA08-A27DA86AD4A2}" type="pres">
      <dgm:prSet presAssocID="{351CA184-CD23-41D1-95D4-D3314534E402}" presName="rootText" presStyleLbl="node1" presStyleIdx="1" presStyleCnt="2" custScaleX="123320" custLinFactNeighborX="99" custLinFactNeighborY="50641"/>
      <dgm:spPr/>
    </dgm:pt>
    <dgm:pt modelId="{D3BFDBFE-0B5B-4EC1-89C7-C947ABB3970C}" type="pres">
      <dgm:prSet presAssocID="{351CA184-CD23-41D1-95D4-D3314534E402}" presName="rootConnector" presStyleLbl="node1" presStyleIdx="1" presStyleCnt="2"/>
      <dgm:spPr/>
    </dgm:pt>
    <dgm:pt modelId="{6326B2D4-19D9-46A0-98D2-8E75AA00AEE0}" type="pres">
      <dgm:prSet presAssocID="{351CA184-CD23-41D1-95D4-D3314534E402}" presName="childShape" presStyleCnt="0"/>
      <dgm:spPr/>
    </dgm:pt>
  </dgm:ptLst>
  <dgm:cxnLst>
    <dgm:cxn modelId="{84C26789-FED9-4C4B-94B4-B211FB77D3C7}" type="presOf" srcId="{6AD5EBCF-0102-4869-BF4E-FF229CDB320F}" destId="{9C8A1F5C-4CE9-4CA3-B8AF-CE5700BA7527}" srcOrd="0" destOrd="0" presId="urn:microsoft.com/office/officeart/2005/8/layout/hierarchy3"/>
    <dgm:cxn modelId="{E1A447A8-71F7-4100-B4F0-67A20A3AB3B4}" type="presOf" srcId="{7D5E5539-40F5-4033-985D-BF1095AF0341}" destId="{6FA70995-8B39-4FD5-9B9E-3A39EA88C348}" srcOrd="0" destOrd="0" presId="urn:microsoft.com/office/officeart/2005/8/layout/hierarchy3"/>
    <dgm:cxn modelId="{FF088DC9-B635-4F6E-A9E3-FCDBF4D2E809}" type="presOf" srcId="{6AD5EBCF-0102-4869-BF4E-FF229CDB320F}" destId="{64A893AF-F9AB-473F-9B39-9D2BB08E579D}" srcOrd="1" destOrd="0" presId="urn:microsoft.com/office/officeart/2005/8/layout/hierarchy3"/>
    <dgm:cxn modelId="{8C18DCCF-3F48-47AF-B3AE-61A2686A03A1}" type="presOf" srcId="{351CA184-CD23-41D1-95D4-D3314534E402}" destId="{D3BFDBFE-0B5B-4EC1-89C7-C947ABB3970C}" srcOrd="1" destOrd="0" presId="urn:microsoft.com/office/officeart/2005/8/layout/hierarchy3"/>
    <dgm:cxn modelId="{29FE04D9-B130-4E11-A0AB-AD2C7BB71453}" srcId="{7D5E5539-40F5-4033-985D-BF1095AF0341}" destId="{6AD5EBCF-0102-4869-BF4E-FF229CDB320F}" srcOrd="0" destOrd="0" parTransId="{24F150BC-2E61-47C5-89B9-36C3427A4A12}" sibTransId="{3E0BA615-2A9B-49EC-BC11-C48973A3F693}"/>
    <dgm:cxn modelId="{AEB661E5-B18E-455E-9E5E-EA81449497E2}" srcId="{7D5E5539-40F5-4033-985D-BF1095AF0341}" destId="{351CA184-CD23-41D1-95D4-D3314534E402}" srcOrd="1" destOrd="0" parTransId="{6E9980A2-A82D-44F6-9710-EF3E6A0ED11B}" sibTransId="{3F65BB95-B875-4B0E-A747-7090AE84C7DF}"/>
    <dgm:cxn modelId="{6499C1E7-F31F-4551-A6B8-7777FA2A9DC4}" type="presOf" srcId="{351CA184-CD23-41D1-95D4-D3314534E402}" destId="{5B08EE1C-BD85-4F4B-BA08-A27DA86AD4A2}" srcOrd="0" destOrd="0" presId="urn:microsoft.com/office/officeart/2005/8/layout/hierarchy3"/>
    <dgm:cxn modelId="{C26C555D-3FB3-4A71-B2B8-F9C782F2AE0A}" type="presParOf" srcId="{6FA70995-8B39-4FD5-9B9E-3A39EA88C348}" destId="{31A4C3BE-44B0-4A50-B0E6-E55C8BC5107A}" srcOrd="0" destOrd="0" presId="urn:microsoft.com/office/officeart/2005/8/layout/hierarchy3"/>
    <dgm:cxn modelId="{1E765A7B-AC93-4E3C-A04A-95A8F080F7A6}" type="presParOf" srcId="{31A4C3BE-44B0-4A50-B0E6-E55C8BC5107A}" destId="{6698B2DE-622E-45F7-861C-EB7EAC3EEDDE}" srcOrd="0" destOrd="0" presId="urn:microsoft.com/office/officeart/2005/8/layout/hierarchy3"/>
    <dgm:cxn modelId="{894C72F2-804B-41C6-B79A-8A1D08494B8A}" type="presParOf" srcId="{6698B2DE-622E-45F7-861C-EB7EAC3EEDDE}" destId="{9C8A1F5C-4CE9-4CA3-B8AF-CE5700BA7527}" srcOrd="0" destOrd="0" presId="urn:microsoft.com/office/officeart/2005/8/layout/hierarchy3"/>
    <dgm:cxn modelId="{6885B6F8-E747-43CD-A11B-74D443FBD0D1}" type="presParOf" srcId="{6698B2DE-622E-45F7-861C-EB7EAC3EEDDE}" destId="{64A893AF-F9AB-473F-9B39-9D2BB08E579D}" srcOrd="1" destOrd="0" presId="urn:microsoft.com/office/officeart/2005/8/layout/hierarchy3"/>
    <dgm:cxn modelId="{0A4AF35A-E521-4DA9-9B0E-27F4634C1AB0}" type="presParOf" srcId="{31A4C3BE-44B0-4A50-B0E6-E55C8BC5107A}" destId="{F971D244-6427-4D71-AF4F-CC2DD749FA2B}" srcOrd="1" destOrd="0" presId="urn:microsoft.com/office/officeart/2005/8/layout/hierarchy3"/>
    <dgm:cxn modelId="{AEB4C04B-82E0-45FE-9B61-421B19C61A7C}" type="presParOf" srcId="{6FA70995-8B39-4FD5-9B9E-3A39EA88C348}" destId="{8956EA13-AC98-418E-B06B-001B518D666B}" srcOrd="1" destOrd="0" presId="urn:microsoft.com/office/officeart/2005/8/layout/hierarchy3"/>
    <dgm:cxn modelId="{D6822160-F8F9-4487-A0F2-48048E50C78E}" type="presParOf" srcId="{8956EA13-AC98-418E-B06B-001B518D666B}" destId="{34769DBB-525C-430E-B952-1208BE1D148B}" srcOrd="0" destOrd="0" presId="urn:microsoft.com/office/officeart/2005/8/layout/hierarchy3"/>
    <dgm:cxn modelId="{4DC85390-A4ED-4530-A158-D85313B2415B}" type="presParOf" srcId="{34769DBB-525C-430E-B952-1208BE1D148B}" destId="{5B08EE1C-BD85-4F4B-BA08-A27DA86AD4A2}" srcOrd="0" destOrd="0" presId="urn:microsoft.com/office/officeart/2005/8/layout/hierarchy3"/>
    <dgm:cxn modelId="{536B5CB0-934E-446D-AD2C-9F35B7357AA4}" type="presParOf" srcId="{34769DBB-525C-430E-B952-1208BE1D148B}" destId="{D3BFDBFE-0B5B-4EC1-89C7-C947ABB3970C}" srcOrd="1" destOrd="0" presId="urn:microsoft.com/office/officeart/2005/8/layout/hierarchy3"/>
    <dgm:cxn modelId="{FA6E7DEA-3BBA-4142-8254-BE9A4276BB37}" type="presParOf" srcId="{8956EA13-AC98-418E-B06B-001B518D666B}" destId="{6326B2D4-19D9-46A0-98D2-8E75AA00AEE0}"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037A4-B1DA-48C5-8165-6C087C99A3E2}">
      <dsp:nvSpPr>
        <dsp:cNvPr id="0" name=""/>
        <dsp:cNvSpPr/>
      </dsp:nvSpPr>
      <dsp:spPr>
        <a:xfrm>
          <a:off x="0" y="819494"/>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$450K of income and $35k tax expense, $10k mortgage interest, $5k charity</a:t>
          </a:r>
        </a:p>
      </dsp:txBody>
      <dsp:txXfrm>
        <a:off x="31551" y="851045"/>
        <a:ext cx="1732298" cy="1014138"/>
      </dsp:txXfrm>
    </dsp:sp>
    <dsp:sp modelId="{7CA88AF5-638F-49A9-A440-06E7285F508B}">
      <dsp:nvSpPr>
        <dsp:cNvPr id="0" name=""/>
        <dsp:cNvSpPr/>
      </dsp:nvSpPr>
      <dsp:spPr>
        <a:xfrm>
          <a:off x="1954457" y="1135485"/>
          <a:ext cx="383181"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a:off x="1954457" y="1224537"/>
        <a:ext cx="268227" cy="267155"/>
      </dsp:txXfrm>
    </dsp:sp>
    <dsp:sp modelId="{503FCAEB-0092-4372-89EB-A0216BE10C9D}">
      <dsp:nvSpPr>
        <dsp:cNvPr id="0" name=""/>
        <dsp:cNvSpPr/>
      </dsp:nvSpPr>
      <dsp:spPr>
        <a:xfrm>
          <a:off x="2518385" y="819494"/>
          <a:ext cx="2151464"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$25k of itemized deductions now, standard deduction is $24.8k</a:t>
          </a:r>
        </a:p>
        <a:p>
          <a:pPr marL="0" lvl="0" indent="0" algn="ctr" defTabSz="577850">
            <a:lnSpc>
              <a:spcPct val="90000"/>
            </a:lnSpc>
            <a:spcBef>
              <a:spcPct val="0"/>
            </a:spcBef>
            <a:spcAft>
              <a:spcPct val="35000"/>
            </a:spcAft>
            <a:buNone/>
          </a:pPr>
          <a:endParaRPr lang="en-US" sz="1300" kern="1200" dirty="0"/>
        </a:p>
      </dsp:txBody>
      <dsp:txXfrm>
        <a:off x="2549936" y="851045"/>
        <a:ext cx="2088362" cy="1014138"/>
      </dsp:txXfrm>
    </dsp:sp>
    <dsp:sp modelId="{0C1D0302-5171-417C-840C-795C6573B0EE}">
      <dsp:nvSpPr>
        <dsp:cNvPr id="0" name=""/>
        <dsp:cNvSpPr/>
      </dsp:nvSpPr>
      <dsp:spPr>
        <a:xfrm>
          <a:off x="4827845" y="1135485"/>
          <a:ext cx="380624"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a:off x="4827845" y="1224537"/>
        <a:ext cx="266437" cy="267155"/>
      </dsp:txXfrm>
    </dsp:sp>
    <dsp:sp modelId="{91D609D0-1690-40DB-9D5C-C0EE1EF724E8}">
      <dsp:nvSpPr>
        <dsp:cNvPr id="0" name=""/>
        <dsp:cNvSpPr/>
      </dsp:nvSpPr>
      <dsp:spPr>
        <a:xfrm>
          <a:off x="5388010" y="819494"/>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Under CARES Act $300 of Charity can be used with Standard Deduction</a:t>
          </a:r>
        </a:p>
      </dsp:txBody>
      <dsp:txXfrm>
        <a:off x="5419561" y="851045"/>
        <a:ext cx="1732298" cy="1014138"/>
      </dsp:txXfrm>
    </dsp:sp>
    <dsp:sp modelId="{973DA682-A798-4A6E-9054-F99360A51DD1}">
      <dsp:nvSpPr>
        <dsp:cNvPr id="0" name=""/>
        <dsp:cNvSpPr/>
      </dsp:nvSpPr>
      <dsp:spPr>
        <a:xfrm>
          <a:off x="7341406" y="1135485"/>
          <a:ext cx="380624"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a:off x="7341406" y="1224537"/>
        <a:ext cx="266437" cy="267155"/>
      </dsp:txXfrm>
    </dsp:sp>
    <dsp:sp modelId="{D1F1951F-D7E7-4C5D-A479-B8C2135AABA5}">
      <dsp:nvSpPr>
        <dsp:cNvPr id="0" name=""/>
        <dsp:cNvSpPr/>
      </dsp:nvSpPr>
      <dsp:spPr>
        <a:xfrm>
          <a:off x="7901571" y="819494"/>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$0 of tax savings from mortgage interest, also $0 tax savings from charity</a:t>
          </a:r>
        </a:p>
      </dsp:txBody>
      <dsp:txXfrm>
        <a:off x="7933122" y="851045"/>
        <a:ext cx="1732298" cy="1014138"/>
      </dsp:txXfrm>
    </dsp:sp>
    <dsp:sp modelId="{DCAE5B94-93E4-4AB9-BF04-A8F02E20B9DA}">
      <dsp:nvSpPr>
        <dsp:cNvPr id="0" name=""/>
        <dsp:cNvSpPr/>
      </dsp:nvSpPr>
      <dsp:spPr>
        <a:xfrm rot="5400000">
          <a:off x="8608959" y="2022413"/>
          <a:ext cx="380624"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5400000">
        <a:off x="8665694" y="2054731"/>
        <a:ext cx="267155" cy="266437"/>
      </dsp:txXfrm>
    </dsp:sp>
    <dsp:sp modelId="{C39E48D5-319E-4643-B272-BCEAB9749F13}">
      <dsp:nvSpPr>
        <dsp:cNvPr id="0" name=""/>
        <dsp:cNvSpPr/>
      </dsp:nvSpPr>
      <dsp:spPr>
        <a:xfrm>
          <a:off x="7901571" y="2614895"/>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$50k into donor advised fund in 2020, 10 years worth of donations</a:t>
          </a:r>
        </a:p>
      </dsp:txBody>
      <dsp:txXfrm>
        <a:off x="7933122" y="2646446"/>
        <a:ext cx="1732298" cy="1014138"/>
      </dsp:txXfrm>
    </dsp:sp>
    <dsp:sp modelId="{58AB299C-D366-4A80-AEFF-DCD71B2BAD38}">
      <dsp:nvSpPr>
        <dsp:cNvPr id="0" name=""/>
        <dsp:cNvSpPr/>
      </dsp:nvSpPr>
      <dsp:spPr>
        <a:xfrm rot="10800000">
          <a:off x="7362951" y="2930886"/>
          <a:ext cx="380624"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10800000">
        <a:off x="7477138" y="3019938"/>
        <a:ext cx="266437" cy="267155"/>
      </dsp:txXfrm>
    </dsp:sp>
    <dsp:sp modelId="{CA6EFC01-CA1B-42A0-82F0-6C3F00D694A3}">
      <dsp:nvSpPr>
        <dsp:cNvPr id="0" name=""/>
        <dsp:cNvSpPr/>
      </dsp:nvSpPr>
      <dsp:spPr>
        <a:xfrm>
          <a:off x="5388010" y="2614895"/>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Result is $50k increased deductions and immediate tax savings of 35% * $50k = $17.5k cash savings today</a:t>
          </a:r>
        </a:p>
      </dsp:txBody>
      <dsp:txXfrm>
        <a:off x="5419561" y="2646446"/>
        <a:ext cx="1732298" cy="1014138"/>
      </dsp:txXfrm>
    </dsp:sp>
    <dsp:sp modelId="{DA10F42F-B8B5-4E76-9623-617710080DC9}">
      <dsp:nvSpPr>
        <dsp:cNvPr id="0" name=""/>
        <dsp:cNvSpPr/>
      </dsp:nvSpPr>
      <dsp:spPr>
        <a:xfrm rot="10800000">
          <a:off x="4849390" y="2930886"/>
          <a:ext cx="380624"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10800000">
        <a:off x="4963577" y="3019938"/>
        <a:ext cx="266437" cy="267155"/>
      </dsp:txXfrm>
    </dsp:sp>
    <dsp:sp modelId="{944F5275-07AF-407F-AB94-3F340CC319E2}">
      <dsp:nvSpPr>
        <dsp:cNvPr id="0" name=""/>
        <dsp:cNvSpPr/>
      </dsp:nvSpPr>
      <dsp:spPr>
        <a:xfrm>
          <a:off x="2874449" y="2614895"/>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Donor advised fund money invested, grows tax free, charity gets distributions at your discretion</a:t>
          </a:r>
        </a:p>
      </dsp:txBody>
      <dsp:txXfrm>
        <a:off x="2906000" y="2646446"/>
        <a:ext cx="1732298" cy="1014138"/>
      </dsp:txXfrm>
    </dsp:sp>
    <dsp:sp modelId="{A969BBBD-7286-4B9C-A1BF-5D798613E4A6}">
      <dsp:nvSpPr>
        <dsp:cNvPr id="0" name=""/>
        <dsp:cNvSpPr/>
      </dsp:nvSpPr>
      <dsp:spPr>
        <a:xfrm rot="10800000">
          <a:off x="2335829" y="2930886"/>
          <a:ext cx="380624" cy="445259"/>
        </a:xfrm>
        <a:prstGeom prst="rightArrow">
          <a:avLst>
            <a:gd name="adj1" fmla="val 60000"/>
            <a:gd name="adj2" fmla="val 50000"/>
          </a:avLst>
        </a:prstGeom>
        <a:gradFill rotWithShape="0">
          <a:gsLst>
            <a:gs pos="0">
              <a:schemeClr val="dk2">
                <a:tint val="60000"/>
                <a:hueOff val="0"/>
                <a:satOff val="0"/>
                <a:lumOff val="0"/>
                <a:alphaOff val="0"/>
                <a:tint val="98000"/>
                <a:satMod val="110000"/>
                <a:lumMod val="104000"/>
              </a:schemeClr>
            </a:gs>
            <a:gs pos="69000">
              <a:schemeClr val="dk2">
                <a:tint val="60000"/>
                <a:hueOff val="0"/>
                <a:satOff val="0"/>
                <a:lumOff val="0"/>
                <a:alphaOff val="0"/>
                <a:shade val="88000"/>
                <a:satMod val="130000"/>
                <a:lumMod val="92000"/>
              </a:schemeClr>
            </a:gs>
            <a:gs pos="100000">
              <a:schemeClr val="dk2">
                <a:tint val="60000"/>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dirty="0"/>
        </a:p>
      </dsp:txBody>
      <dsp:txXfrm rot="10800000">
        <a:off x="2450016" y="3019938"/>
        <a:ext cx="266437" cy="267155"/>
      </dsp:txXfrm>
    </dsp:sp>
    <dsp:sp modelId="{BEB6BA05-2F97-41A0-A877-CD6898BD11C8}">
      <dsp:nvSpPr>
        <dsp:cNvPr id="0" name=""/>
        <dsp:cNvSpPr/>
      </dsp:nvSpPr>
      <dsp:spPr>
        <a:xfrm>
          <a:off x="360888" y="2614895"/>
          <a:ext cx="1795400" cy="1077240"/>
        </a:xfrm>
        <a:prstGeom prst="roundRect">
          <a:avLst>
            <a:gd name="adj" fmla="val 10000"/>
          </a:avLst>
        </a:prstGeom>
        <a:gradFill rotWithShape="0">
          <a:gsLst>
            <a:gs pos="0">
              <a:schemeClr val="dk2">
                <a:hueOff val="0"/>
                <a:satOff val="0"/>
                <a:lumOff val="0"/>
                <a:alphaOff val="0"/>
                <a:tint val="98000"/>
                <a:satMod val="110000"/>
                <a:lumMod val="104000"/>
              </a:schemeClr>
            </a:gs>
            <a:gs pos="69000">
              <a:schemeClr val="dk2">
                <a:hueOff val="0"/>
                <a:satOff val="0"/>
                <a:lumOff val="0"/>
                <a:alphaOff val="0"/>
                <a:shade val="88000"/>
                <a:satMod val="130000"/>
                <a:lumMod val="92000"/>
              </a:schemeClr>
            </a:gs>
            <a:gs pos="100000">
              <a:schemeClr val="dk2">
                <a:hueOff val="0"/>
                <a:satOff val="0"/>
                <a:lumOff val="0"/>
                <a:alphaOff val="0"/>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Making donation with appreciated stock also avoids capital gains tax from selling the stock</a:t>
          </a:r>
        </a:p>
      </dsp:txBody>
      <dsp:txXfrm>
        <a:off x="392439" y="2646446"/>
        <a:ext cx="1732298" cy="1014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B0FB5-7EA4-40BF-8C50-8BE48802CBBE}">
      <dsp:nvSpPr>
        <dsp:cNvPr id="0" name=""/>
        <dsp:cNvSpPr/>
      </dsp:nvSpPr>
      <dsp:spPr>
        <a:xfrm>
          <a:off x="626010" y="2108"/>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Standard vs itemized deduction strategies including donor advised fund options </a:t>
          </a:r>
        </a:p>
      </dsp:txBody>
      <dsp:txXfrm>
        <a:off x="626010" y="2108"/>
        <a:ext cx="2301261" cy="1380756"/>
      </dsp:txXfrm>
    </dsp:sp>
    <dsp:sp modelId="{B3BE8C68-2D7B-4FA9-A148-EFB157D217B2}">
      <dsp:nvSpPr>
        <dsp:cNvPr id="0" name=""/>
        <dsp:cNvSpPr/>
      </dsp:nvSpPr>
      <dsp:spPr>
        <a:xfrm>
          <a:off x="3157397" y="2108"/>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Understand how IRA’s and Retirement Plans can increase or decrease your income</a:t>
          </a:r>
        </a:p>
      </dsp:txBody>
      <dsp:txXfrm>
        <a:off x="3157397" y="2108"/>
        <a:ext cx="2301261" cy="1380756"/>
      </dsp:txXfrm>
    </dsp:sp>
    <dsp:sp modelId="{AF4FD6A9-1ACC-478D-A5D7-E0E2E7945F86}">
      <dsp:nvSpPr>
        <dsp:cNvPr id="0" name=""/>
        <dsp:cNvSpPr/>
      </dsp:nvSpPr>
      <dsp:spPr>
        <a:xfrm>
          <a:off x="5611946" y="7686"/>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Management of Taxable Accounts can result in very favorable tax rates</a:t>
          </a:r>
        </a:p>
      </dsp:txBody>
      <dsp:txXfrm>
        <a:off x="5611946" y="7686"/>
        <a:ext cx="2301261" cy="1380756"/>
      </dsp:txXfrm>
    </dsp:sp>
    <dsp:sp modelId="{C321BDF2-AB09-4AFF-B563-83EC69C545E9}">
      <dsp:nvSpPr>
        <dsp:cNvPr id="0" name=""/>
        <dsp:cNvSpPr/>
      </dsp:nvSpPr>
      <dsp:spPr>
        <a:xfrm>
          <a:off x="626010" y="1612991"/>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Assess impact of PPP loan forgiveness and watch for additional guidance</a:t>
          </a:r>
        </a:p>
      </dsp:txBody>
      <dsp:txXfrm>
        <a:off x="626010" y="1612991"/>
        <a:ext cx="2301261" cy="1380756"/>
      </dsp:txXfrm>
    </dsp:sp>
    <dsp:sp modelId="{413CCBBB-DE2B-4054-B491-EA2B7C6A81F6}">
      <dsp:nvSpPr>
        <dsp:cNvPr id="0" name=""/>
        <dsp:cNvSpPr/>
      </dsp:nvSpPr>
      <dsp:spPr>
        <a:xfrm>
          <a:off x="3157397" y="1612991"/>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Retirement Plans can decrease your income which may provide benefits on multiple levels</a:t>
          </a:r>
        </a:p>
      </dsp:txBody>
      <dsp:txXfrm>
        <a:off x="3157397" y="1612991"/>
        <a:ext cx="2301261" cy="1380756"/>
      </dsp:txXfrm>
    </dsp:sp>
    <dsp:sp modelId="{9001B024-F2E0-42EF-9109-320246285C64}">
      <dsp:nvSpPr>
        <dsp:cNvPr id="0" name=""/>
        <dsp:cNvSpPr/>
      </dsp:nvSpPr>
      <dsp:spPr>
        <a:xfrm>
          <a:off x="5688785" y="1612991"/>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Depreciation choices are huge for tax planning</a:t>
          </a:r>
        </a:p>
      </dsp:txBody>
      <dsp:txXfrm>
        <a:off x="5688785" y="1612991"/>
        <a:ext cx="2301261" cy="1380756"/>
      </dsp:txXfrm>
    </dsp:sp>
    <dsp:sp modelId="{A7A308A3-52C7-4148-B6D0-0A46ACB58F5F}">
      <dsp:nvSpPr>
        <dsp:cNvPr id="0" name=""/>
        <dsp:cNvSpPr/>
      </dsp:nvSpPr>
      <dsp:spPr>
        <a:xfrm>
          <a:off x="626010" y="3223874"/>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The Business Interest Expense Limit can result in significant deferral of the deduction</a:t>
          </a:r>
        </a:p>
      </dsp:txBody>
      <dsp:txXfrm>
        <a:off x="626010" y="3223874"/>
        <a:ext cx="2301261" cy="1380756"/>
      </dsp:txXfrm>
    </dsp:sp>
    <dsp:sp modelId="{05ECA8B9-59BE-4208-9AFE-24CF620AD748}">
      <dsp:nvSpPr>
        <dsp:cNvPr id="0" name=""/>
        <dsp:cNvSpPr/>
      </dsp:nvSpPr>
      <dsp:spPr>
        <a:xfrm>
          <a:off x="3157397" y="3223874"/>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Pass-through QBI deduction important to understand and plan</a:t>
          </a:r>
        </a:p>
      </dsp:txBody>
      <dsp:txXfrm>
        <a:off x="3157397" y="3223874"/>
        <a:ext cx="2301261" cy="1380756"/>
      </dsp:txXfrm>
    </dsp:sp>
    <dsp:sp modelId="{2D6E39E8-544E-46C8-BAE0-4C2FAF1D2BF2}">
      <dsp:nvSpPr>
        <dsp:cNvPr id="0" name=""/>
        <dsp:cNvSpPr/>
      </dsp:nvSpPr>
      <dsp:spPr>
        <a:xfrm>
          <a:off x="5688785" y="3223874"/>
          <a:ext cx="2301261" cy="1380756"/>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Assess impact of future legislation </a:t>
          </a:r>
        </a:p>
      </dsp:txBody>
      <dsp:txXfrm>
        <a:off x="5688785" y="3223874"/>
        <a:ext cx="2301261" cy="13807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8A1F5C-4CE9-4CA3-B8AF-CE5700BA7527}">
      <dsp:nvSpPr>
        <dsp:cNvPr id="0" name=""/>
        <dsp:cNvSpPr/>
      </dsp:nvSpPr>
      <dsp:spPr>
        <a:xfrm>
          <a:off x="594" y="1735776"/>
          <a:ext cx="4525939" cy="1709372"/>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John Csargo</a:t>
          </a:r>
        </a:p>
        <a:p>
          <a:pPr marL="0" lvl="0" indent="0" algn="ctr" defTabSz="1333500">
            <a:lnSpc>
              <a:spcPct val="90000"/>
            </a:lnSpc>
            <a:spcBef>
              <a:spcPct val="0"/>
            </a:spcBef>
            <a:spcAft>
              <a:spcPct val="35000"/>
            </a:spcAft>
            <a:buNone/>
          </a:pPr>
          <a:r>
            <a:rPr lang="en-US" sz="3000" kern="1200" dirty="0">
              <a:hlinkClick xmlns:r="http://schemas.openxmlformats.org/officeDocument/2006/relationships" r:id="rId1"/>
            </a:rPr>
            <a:t>jcsargo@myboyum.com</a:t>
          </a:r>
          <a:r>
            <a:rPr lang="en-US" sz="3000" kern="1200" dirty="0"/>
            <a:t> </a:t>
          </a:r>
        </a:p>
        <a:p>
          <a:pPr marL="0" lvl="0" indent="0" algn="ctr" defTabSz="1333500">
            <a:lnSpc>
              <a:spcPct val="90000"/>
            </a:lnSpc>
            <a:spcBef>
              <a:spcPct val="0"/>
            </a:spcBef>
            <a:spcAft>
              <a:spcPct val="35000"/>
            </a:spcAft>
            <a:buNone/>
          </a:pPr>
          <a:r>
            <a:rPr lang="en-US" sz="3000" kern="1200" dirty="0"/>
            <a:t>952-858-5553</a:t>
          </a:r>
        </a:p>
      </dsp:txBody>
      <dsp:txXfrm>
        <a:off x="50660" y="1785842"/>
        <a:ext cx="4425807" cy="1609240"/>
      </dsp:txXfrm>
    </dsp:sp>
    <dsp:sp modelId="{5B08EE1C-BD85-4F4B-BA08-A27DA86AD4A2}">
      <dsp:nvSpPr>
        <dsp:cNvPr id="0" name=""/>
        <dsp:cNvSpPr/>
      </dsp:nvSpPr>
      <dsp:spPr>
        <a:xfrm>
          <a:off x="5387886" y="1735776"/>
          <a:ext cx="4215996" cy="1709372"/>
        </a:xfrm>
        <a:prstGeom prst="roundRect">
          <a:avLst>
            <a:gd name="adj" fmla="val 10000"/>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en-US" sz="3000" kern="1200" dirty="0"/>
            <a:t>Drew Wolf </a:t>
          </a:r>
          <a:r>
            <a:rPr lang="en-US" sz="3000" kern="1200" dirty="0">
              <a:hlinkClick xmlns:r="http://schemas.openxmlformats.org/officeDocument/2006/relationships" r:id="rId2"/>
            </a:rPr>
            <a:t>dwolf@myboyum.com</a:t>
          </a:r>
          <a:r>
            <a:rPr lang="en-US" sz="3000" kern="1200" dirty="0"/>
            <a:t> </a:t>
          </a:r>
        </a:p>
        <a:p>
          <a:pPr marL="0" lvl="0" indent="0" algn="ctr" defTabSz="1333500">
            <a:lnSpc>
              <a:spcPct val="90000"/>
            </a:lnSpc>
            <a:spcBef>
              <a:spcPct val="0"/>
            </a:spcBef>
            <a:spcAft>
              <a:spcPct val="35000"/>
            </a:spcAft>
            <a:buNone/>
          </a:pPr>
          <a:r>
            <a:rPr lang="en-US" sz="3000" kern="1200" dirty="0"/>
            <a:t>952-858-5554</a:t>
          </a:r>
        </a:p>
      </dsp:txBody>
      <dsp:txXfrm>
        <a:off x="5437952" y="1785842"/>
        <a:ext cx="4115864" cy="1609240"/>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5735" tIns="47867" rIns="95735" bIns="47867" rtlCol="0"/>
          <a:lstStyle>
            <a:lvl1pPr algn="l">
              <a:defRPr sz="1300"/>
            </a:lvl1pPr>
          </a:lstStyle>
          <a:p>
            <a:endParaRPr lang="en-US" dirty="0"/>
          </a:p>
        </p:txBody>
      </p:sp>
      <p:sp>
        <p:nvSpPr>
          <p:cNvPr id="3" name="Date Placeholder 2"/>
          <p:cNvSpPr>
            <a:spLocks noGrp="1"/>
          </p:cNvSpPr>
          <p:nvPr>
            <p:ph type="dt" idx="1"/>
          </p:nvPr>
        </p:nvSpPr>
        <p:spPr>
          <a:xfrm>
            <a:off x="4143587" y="1"/>
            <a:ext cx="3169920" cy="481727"/>
          </a:xfrm>
          <a:prstGeom prst="rect">
            <a:avLst/>
          </a:prstGeom>
        </p:spPr>
        <p:txBody>
          <a:bodyPr vert="horz" lIns="95735" tIns="47867" rIns="95735" bIns="47867" rtlCol="0"/>
          <a:lstStyle>
            <a:lvl1pPr algn="r">
              <a:defRPr sz="1300"/>
            </a:lvl1pPr>
          </a:lstStyle>
          <a:p>
            <a:fld id="{7F26DA8F-E192-423B-962C-2B251EAB77E3}" type="datetimeFigureOut">
              <a:rPr lang="en-US" smtClean="0"/>
              <a:t>11/20/2020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5735" tIns="47867" rIns="95735" bIns="47867"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5735" tIns="47867" rIns="95735" bIns="4786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1726"/>
          </a:xfrm>
          <a:prstGeom prst="rect">
            <a:avLst/>
          </a:prstGeom>
        </p:spPr>
        <p:txBody>
          <a:bodyPr vert="horz" lIns="95735" tIns="47867" rIns="95735" bIns="4786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6"/>
            <a:ext cx="3169920" cy="481726"/>
          </a:xfrm>
          <a:prstGeom prst="rect">
            <a:avLst/>
          </a:prstGeom>
        </p:spPr>
        <p:txBody>
          <a:bodyPr vert="horz" lIns="95735" tIns="47867" rIns="95735" bIns="47867" rtlCol="0" anchor="b"/>
          <a:lstStyle>
            <a:lvl1pPr algn="r">
              <a:defRPr sz="1300"/>
            </a:lvl1pPr>
          </a:lstStyle>
          <a:p>
            <a:fld id="{BF07EDC7-1D2E-45CF-8355-145F1A5B3673}" type="slidenum">
              <a:rPr lang="en-US" smtClean="0"/>
              <a:t>‹#›</a:t>
            </a:fld>
            <a:endParaRPr lang="en-US" dirty="0"/>
          </a:p>
        </p:txBody>
      </p:sp>
    </p:spTree>
    <p:extLst>
      <p:ext uri="{BB962C8B-B14F-4D97-AF65-F5344CB8AC3E}">
        <p14:creationId xmlns:p14="http://schemas.microsoft.com/office/powerpoint/2010/main" val="120337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a:t>
            </a:fld>
            <a:endParaRPr lang="en-US" dirty="0"/>
          </a:p>
        </p:txBody>
      </p:sp>
    </p:spTree>
    <p:extLst>
      <p:ext uri="{BB962C8B-B14F-4D97-AF65-F5344CB8AC3E}">
        <p14:creationId xmlns:p14="http://schemas.microsoft.com/office/powerpoint/2010/main" val="2551055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10</a:t>
            </a:fld>
            <a:endParaRPr lang="en-US" dirty="0"/>
          </a:p>
        </p:txBody>
      </p:sp>
    </p:spTree>
    <p:extLst>
      <p:ext uri="{BB962C8B-B14F-4D97-AF65-F5344CB8AC3E}">
        <p14:creationId xmlns:p14="http://schemas.microsoft.com/office/powerpoint/2010/main" val="2119341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11</a:t>
            </a:fld>
            <a:endParaRPr lang="en-US" dirty="0"/>
          </a:p>
        </p:txBody>
      </p:sp>
    </p:spTree>
    <p:extLst>
      <p:ext uri="{BB962C8B-B14F-4D97-AF65-F5344CB8AC3E}">
        <p14:creationId xmlns:p14="http://schemas.microsoft.com/office/powerpoint/2010/main" val="96434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12</a:t>
            </a:fld>
            <a:endParaRPr lang="en-US" dirty="0"/>
          </a:p>
        </p:txBody>
      </p:sp>
    </p:spTree>
    <p:extLst>
      <p:ext uri="{BB962C8B-B14F-4D97-AF65-F5344CB8AC3E}">
        <p14:creationId xmlns:p14="http://schemas.microsoft.com/office/powerpoint/2010/main" val="2047463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13</a:t>
            </a:fld>
            <a:endParaRPr lang="en-US" dirty="0"/>
          </a:p>
        </p:txBody>
      </p:sp>
    </p:spTree>
    <p:extLst>
      <p:ext uri="{BB962C8B-B14F-4D97-AF65-F5344CB8AC3E}">
        <p14:creationId xmlns:p14="http://schemas.microsoft.com/office/powerpoint/2010/main" val="1226133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14</a:t>
            </a:fld>
            <a:endParaRPr lang="en-US" dirty="0"/>
          </a:p>
        </p:txBody>
      </p:sp>
    </p:spTree>
    <p:extLst>
      <p:ext uri="{BB962C8B-B14F-4D97-AF65-F5344CB8AC3E}">
        <p14:creationId xmlns:p14="http://schemas.microsoft.com/office/powerpoint/2010/main" val="29208271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15</a:t>
            </a:fld>
            <a:endParaRPr lang="en-US" dirty="0"/>
          </a:p>
        </p:txBody>
      </p:sp>
    </p:spTree>
    <p:extLst>
      <p:ext uri="{BB962C8B-B14F-4D97-AF65-F5344CB8AC3E}">
        <p14:creationId xmlns:p14="http://schemas.microsoft.com/office/powerpoint/2010/main" val="30195530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16</a:t>
            </a:fld>
            <a:endParaRPr lang="en-US" dirty="0"/>
          </a:p>
        </p:txBody>
      </p:sp>
    </p:spTree>
    <p:extLst>
      <p:ext uri="{BB962C8B-B14F-4D97-AF65-F5344CB8AC3E}">
        <p14:creationId xmlns:p14="http://schemas.microsoft.com/office/powerpoint/2010/main" val="542859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17</a:t>
            </a:fld>
            <a:endParaRPr lang="en-US" dirty="0"/>
          </a:p>
        </p:txBody>
      </p:sp>
    </p:spTree>
    <p:extLst>
      <p:ext uri="{BB962C8B-B14F-4D97-AF65-F5344CB8AC3E}">
        <p14:creationId xmlns:p14="http://schemas.microsoft.com/office/powerpoint/2010/main" val="2416356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18</a:t>
            </a:fld>
            <a:endParaRPr lang="en-US" dirty="0"/>
          </a:p>
        </p:txBody>
      </p:sp>
    </p:spTree>
    <p:extLst>
      <p:ext uri="{BB962C8B-B14F-4D97-AF65-F5344CB8AC3E}">
        <p14:creationId xmlns:p14="http://schemas.microsoft.com/office/powerpoint/2010/main" val="22540906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19</a:t>
            </a:fld>
            <a:endParaRPr lang="en-US" dirty="0"/>
          </a:p>
        </p:txBody>
      </p:sp>
    </p:spTree>
    <p:extLst>
      <p:ext uri="{BB962C8B-B14F-4D97-AF65-F5344CB8AC3E}">
        <p14:creationId xmlns:p14="http://schemas.microsoft.com/office/powerpoint/2010/main" val="3257720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a:t>
            </a:fld>
            <a:endParaRPr lang="en-US" dirty="0"/>
          </a:p>
        </p:txBody>
      </p:sp>
    </p:spTree>
    <p:extLst>
      <p:ext uri="{BB962C8B-B14F-4D97-AF65-F5344CB8AC3E}">
        <p14:creationId xmlns:p14="http://schemas.microsoft.com/office/powerpoint/2010/main" val="21060889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20</a:t>
            </a:fld>
            <a:endParaRPr lang="en-US" dirty="0"/>
          </a:p>
        </p:txBody>
      </p:sp>
    </p:spTree>
    <p:extLst>
      <p:ext uri="{BB962C8B-B14F-4D97-AF65-F5344CB8AC3E}">
        <p14:creationId xmlns:p14="http://schemas.microsoft.com/office/powerpoint/2010/main" val="440223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21</a:t>
            </a:fld>
            <a:endParaRPr lang="en-US" dirty="0"/>
          </a:p>
        </p:txBody>
      </p:sp>
    </p:spTree>
    <p:extLst>
      <p:ext uri="{BB962C8B-B14F-4D97-AF65-F5344CB8AC3E}">
        <p14:creationId xmlns:p14="http://schemas.microsoft.com/office/powerpoint/2010/main" val="33758514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22</a:t>
            </a:fld>
            <a:endParaRPr lang="en-US" dirty="0"/>
          </a:p>
        </p:txBody>
      </p:sp>
    </p:spTree>
    <p:extLst>
      <p:ext uri="{BB962C8B-B14F-4D97-AF65-F5344CB8AC3E}">
        <p14:creationId xmlns:p14="http://schemas.microsoft.com/office/powerpoint/2010/main" val="1354831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23</a:t>
            </a:fld>
            <a:endParaRPr lang="en-US" dirty="0"/>
          </a:p>
        </p:txBody>
      </p:sp>
    </p:spTree>
    <p:extLst>
      <p:ext uri="{BB962C8B-B14F-4D97-AF65-F5344CB8AC3E}">
        <p14:creationId xmlns:p14="http://schemas.microsoft.com/office/powerpoint/2010/main" val="3732824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35D37-851C-410F-827D-F8BC6603F6CF}" type="slidenum">
              <a:rPr lang="en-US" smtClean="0"/>
              <a:t>24</a:t>
            </a:fld>
            <a:endParaRPr lang="en-US" dirty="0"/>
          </a:p>
        </p:txBody>
      </p:sp>
    </p:spTree>
    <p:extLst>
      <p:ext uri="{BB962C8B-B14F-4D97-AF65-F5344CB8AC3E}">
        <p14:creationId xmlns:p14="http://schemas.microsoft.com/office/powerpoint/2010/main" val="38402016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35D37-851C-410F-827D-F8BC6603F6CF}" type="slidenum">
              <a:rPr lang="en-US" smtClean="0"/>
              <a:t>25</a:t>
            </a:fld>
            <a:endParaRPr lang="en-US" dirty="0"/>
          </a:p>
        </p:txBody>
      </p:sp>
    </p:spTree>
    <p:extLst>
      <p:ext uri="{BB962C8B-B14F-4D97-AF65-F5344CB8AC3E}">
        <p14:creationId xmlns:p14="http://schemas.microsoft.com/office/powerpoint/2010/main" val="23004578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35D37-851C-410F-827D-F8BC6603F6CF}" type="slidenum">
              <a:rPr lang="en-US" smtClean="0"/>
              <a:t>26</a:t>
            </a:fld>
            <a:endParaRPr lang="en-US" dirty="0"/>
          </a:p>
        </p:txBody>
      </p:sp>
    </p:spTree>
    <p:extLst>
      <p:ext uri="{BB962C8B-B14F-4D97-AF65-F5344CB8AC3E}">
        <p14:creationId xmlns:p14="http://schemas.microsoft.com/office/powerpoint/2010/main" val="5032706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27</a:t>
            </a:fld>
            <a:endParaRPr lang="en-US" dirty="0"/>
          </a:p>
        </p:txBody>
      </p:sp>
    </p:spTree>
    <p:extLst>
      <p:ext uri="{BB962C8B-B14F-4D97-AF65-F5344CB8AC3E}">
        <p14:creationId xmlns:p14="http://schemas.microsoft.com/office/powerpoint/2010/main" val="8624261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28</a:t>
            </a:fld>
            <a:endParaRPr lang="en-US" dirty="0"/>
          </a:p>
        </p:txBody>
      </p:sp>
    </p:spTree>
    <p:extLst>
      <p:ext uri="{BB962C8B-B14F-4D97-AF65-F5344CB8AC3E}">
        <p14:creationId xmlns:p14="http://schemas.microsoft.com/office/powerpoint/2010/main" val="19988571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29</a:t>
            </a:fld>
            <a:endParaRPr lang="en-US" dirty="0"/>
          </a:p>
        </p:txBody>
      </p:sp>
    </p:spTree>
    <p:extLst>
      <p:ext uri="{BB962C8B-B14F-4D97-AF65-F5344CB8AC3E}">
        <p14:creationId xmlns:p14="http://schemas.microsoft.com/office/powerpoint/2010/main" val="3486691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35D37-851C-410F-827D-F8BC6603F6CF}" type="slidenum">
              <a:rPr lang="en-US" smtClean="0"/>
              <a:t>3</a:t>
            </a:fld>
            <a:endParaRPr lang="en-US" dirty="0"/>
          </a:p>
        </p:txBody>
      </p:sp>
    </p:spTree>
    <p:extLst>
      <p:ext uri="{BB962C8B-B14F-4D97-AF65-F5344CB8AC3E}">
        <p14:creationId xmlns:p14="http://schemas.microsoft.com/office/powerpoint/2010/main" val="23001904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30</a:t>
            </a:fld>
            <a:endParaRPr lang="en-US" dirty="0"/>
          </a:p>
        </p:txBody>
      </p:sp>
    </p:spTree>
    <p:extLst>
      <p:ext uri="{BB962C8B-B14F-4D97-AF65-F5344CB8AC3E}">
        <p14:creationId xmlns:p14="http://schemas.microsoft.com/office/powerpoint/2010/main" val="35648151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31</a:t>
            </a:fld>
            <a:endParaRPr lang="en-US" dirty="0"/>
          </a:p>
        </p:txBody>
      </p:sp>
    </p:spTree>
    <p:extLst>
      <p:ext uri="{BB962C8B-B14F-4D97-AF65-F5344CB8AC3E}">
        <p14:creationId xmlns:p14="http://schemas.microsoft.com/office/powerpoint/2010/main" val="25513507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32</a:t>
            </a:fld>
            <a:endParaRPr lang="en-US" dirty="0"/>
          </a:p>
        </p:txBody>
      </p:sp>
    </p:spTree>
    <p:extLst>
      <p:ext uri="{BB962C8B-B14F-4D97-AF65-F5344CB8AC3E}">
        <p14:creationId xmlns:p14="http://schemas.microsoft.com/office/powerpoint/2010/main" val="183006063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33</a:t>
            </a:fld>
            <a:endParaRPr lang="en-US" dirty="0"/>
          </a:p>
        </p:txBody>
      </p:sp>
    </p:spTree>
    <p:extLst>
      <p:ext uri="{BB962C8B-B14F-4D97-AF65-F5344CB8AC3E}">
        <p14:creationId xmlns:p14="http://schemas.microsoft.com/office/powerpoint/2010/main" val="14090652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34</a:t>
            </a:fld>
            <a:endParaRPr lang="en-US" dirty="0"/>
          </a:p>
        </p:txBody>
      </p:sp>
    </p:spTree>
    <p:extLst>
      <p:ext uri="{BB962C8B-B14F-4D97-AF65-F5344CB8AC3E}">
        <p14:creationId xmlns:p14="http://schemas.microsoft.com/office/powerpoint/2010/main" val="16529907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35</a:t>
            </a:fld>
            <a:endParaRPr lang="en-US" dirty="0"/>
          </a:p>
        </p:txBody>
      </p:sp>
    </p:spTree>
    <p:extLst>
      <p:ext uri="{BB962C8B-B14F-4D97-AF65-F5344CB8AC3E}">
        <p14:creationId xmlns:p14="http://schemas.microsoft.com/office/powerpoint/2010/main" val="34549942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36</a:t>
            </a:fld>
            <a:endParaRPr lang="en-US" dirty="0"/>
          </a:p>
        </p:txBody>
      </p:sp>
    </p:spTree>
    <p:extLst>
      <p:ext uri="{BB962C8B-B14F-4D97-AF65-F5344CB8AC3E}">
        <p14:creationId xmlns:p14="http://schemas.microsoft.com/office/powerpoint/2010/main" val="406736456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37</a:t>
            </a:fld>
            <a:endParaRPr lang="en-US" dirty="0"/>
          </a:p>
        </p:txBody>
      </p:sp>
    </p:spTree>
    <p:extLst>
      <p:ext uri="{BB962C8B-B14F-4D97-AF65-F5344CB8AC3E}">
        <p14:creationId xmlns:p14="http://schemas.microsoft.com/office/powerpoint/2010/main" val="23022667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38</a:t>
            </a:fld>
            <a:endParaRPr lang="en-US" dirty="0"/>
          </a:p>
        </p:txBody>
      </p:sp>
    </p:spTree>
    <p:extLst>
      <p:ext uri="{BB962C8B-B14F-4D97-AF65-F5344CB8AC3E}">
        <p14:creationId xmlns:p14="http://schemas.microsoft.com/office/powerpoint/2010/main" val="22152968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44</a:t>
            </a:fld>
            <a:endParaRPr lang="en-US" dirty="0"/>
          </a:p>
        </p:txBody>
      </p:sp>
    </p:spTree>
    <p:extLst>
      <p:ext uri="{BB962C8B-B14F-4D97-AF65-F5344CB8AC3E}">
        <p14:creationId xmlns:p14="http://schemas.microsoft.com/office/powerpoint/2010/main" val="3720131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4</a:t>
            </a:fld>
            <a:endParaRPr lang="en-US" dirty="0"/>
          </a:p>
        </p:txBody>
      </p:sp>
    </p:spTree>
    <p:extLst>
      <p:ext uri="{BB962C8B-B14F-4D97-AF65-F5344CB8AC3E}">
        <p14:creationId xmlns:p14="http://schemas.microsoft.com/office/powerpoint/2010/main" val="86472051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46</a:t>
            </a:fld>
            <a:endParaRPr lang="en-US" dirty="0"/>
          </a:p>
        </p:txBody>
      </p:sp>
    </p:spTree>
    <p:extLst>
      <p:ext uri="{BB962C8B-B14F-4D97-AF65-F5344CB8AC3E}">
        <p14:creationId xmlns:p14="http://schemas.microsoft.com/office/powerpoint/2010/main" val="429466382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47</a:t>
            </a:fld>
            <a:endParaRPr lang="en-US" dirty="0"/>
          </a:p>
        </p:txBody>
      </p:sp>
    </p:spTree>
    <p:extLst>
      <p:ext uri="{BB962C8B-B14F-4D97-AF65-F5344CB8AC3E}">
        <p14:creationId xmlns:p14="http://schemas.microsoft.com/office/powerpoint/2010/main" val="401483610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48</a:t>
            </a:fld>
            <a:endParaRPr lang="en-US" dirty="0"/>
          </a:p>
        </p:txBody>
      </p:sp>
    </p:spTree>
    <p:extLst>
      <p:ext uri="{BB962C8B-B14F-4D97-AF65-F5344CB8AC3E}">
        <p14:creationId xmlns:p14="http://schemas.microsoft.com/office/powerpoint/2010/main" val="68372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49</a:t>
            </a:fld>
            <a:endParaRPr lang="en-US" dirty="0"/>
          </a:p>
        </p:txBody>
      </p:sp>
    </p:spTree>
    <p:extLst>
      <p:ext uri="{BB962C8B-B14F-4D97-AF65-F5344CB8AC3E}">
        <p14:creationId xmlns:p14="http://schemas.microsoft.com/office/powerpoint/2010/main" val="5298335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50</a:t>
            </a:fld>
            <a:endParaRPr lang="en-US" dirty="0"/>
          </a:p>
        </p:txBody>
      </p:sp>
    </p:spTree>
    <p:extLst>
      <p:ext uri="{BB962C8B-B14F-4D97-AF65-F5344CB8AC3E}">
        <p14:creationId xmlns:p14="http://schemas.microsoft.com/office/powerpoint/2010/main" val="146353665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51</a:t>
            </a:fld>
            <a:endParaRPr lang="en-US" dirty="0"/>
          </a:p>
        </p:txBody>
      </p:sp>
    </p:spTree>
    <p:extLst>
      <p:ext uri="{BB962C8B-B14F-4D97-AF65-F5344CB8AC3E}">
        <p14:creationId xmlns:p14="http://schemas.microsoft.com/office/powerpoint/2010/main" val="177310585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52</a:t>
            </a:fld>
            <a:endParaRPr lang="en-US" dirty="0"/>
          </a:p>
        </p:txBody>
      </p:sp>
    </p:spTree>
    <p:extLst>
      <p:ext uri="{BB962C8B-B14F-4D97-AF65-F5344CB8AC3E}">
        <p14:creationId xmlns:p14="http://schemas.microsoft.com/office/powerpoint/2010/main" val="27158246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53</a:t>
            </a:fld>
            <a:endParaRPr lang="en-US" dirty="0"/>
          </a:p>
        </p:txBody>
      </p:sp>
    </p:spTree>
    <p:extLst>
      <p:ext uri="{BB962C8B-B14F-4D97-AF65-F5344CB8AC3E}">
        <p14:creationId xmlns:p14="http://schemas.microsoft.com/office/powerpoint/2010/main" val="27640693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835D37-851C-410F-827D-F8BC6603F6CF}" type="slidenum">
              <a:rPr lang="en-US" smtClean="0"/>
              <a:t>54</a:t>
            </a:fld>
            <a:endParaRPr lang="en-US" dirty="0"/>
          </a:p>
        </p:txBody>
      </p:sp>
    </p:spTree>
    <p:extLst>
      <p:ext uri="{BB962C8B-B14F-4D97-AF65-F5344CB8AC3E}">
        <p14:creationId xmlns:p14="http://schemas.microsoft.com/office/powerpoint/2010/main" val="317869493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55</a:t>
            </a:fld>
            <a:endParaRPr lang="en-US" dirty="0"/>
          </a:p>
        </p:txBody>
      </p:sp>
    </p:spTree>
    <p:extLst>
      <p:ext uri="{BB962C8B-B14F-4D97-AF65-F5344CB8AC3E}">
        <p14:creationId xmlns:p14="http://schemas.microsoft.com/office/powerpoint/2010/main" val="1361174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5</a:t>
            </a:fld>
            <a:endParaRPr lang="en-US" dirty="0"/>
          </a:p>
        </p:txBody>
      </p:sp>
    </p:spTree>
    <p:extLst>
      <p:ext uri="{BB962C8B-B14F-4D97-AF65-F5344CB8AC3E}">
        <p14:creationId xmlns:p14="http://schemas.microsoft.com/office/powerpoint/2010/main" val="1702034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6</a:t>
            </a:fld>
            <a:endParaRPr lang="en-US" dirty="0"/>
          </a:p>
        </p:txBody>
      </p:sp>
    </p:spTree>
    <p:extLst>
      <p:ext uri="{BB962C8B-B14F-4D97-AF65-F5344CB8AC3E}">
        <p14:creationId xmlns:p14="http://schemas.microsoft.com/office/powerpoint/2010/main" val="1796650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7</a:t>
            </a:fld>
            <a:endParaRPr lang="en-US" dirty="0"/>
          </a:p>
        </p:txBody>
      </p:sp>
    </p:spTree>
    <p:extLst>
      <p:ext uri="{BB962C8B-B14F-4D97-AF65-F5344CB8AC3E}">
        <p14:creationId xmlns:p14="http://schemas.microsoft.com/office/powerpoint/2010/main" val="848650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8</a:t>
            </a:fld>
            <a:endParaRPr lang="en-US" dirty="0"/>
          </a:p>
        </p:txBody>
      </p:sp>
    </p:spTree>
    <p:extLst>
      <p:ext uri="{BB962C8B-B14F-4D97-AF65-F5344CB8AC3E}">
        <p14:creationId xmlns:p14="http://schemas.microsoft.com/office/powerpoint/2010/main" val="2632280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07EDC7-1D2E-45CF-8355-145F1A5B3673}" type="slidenum">
              <a:rPr lang="en-US" smtClean="0"/>
              <a:t>9</a:t>
            </a:fld>
            <a:endParaRPr lang="en-US" dirty="0"/>
          </a:p>
        </p:txBody>
      </p:sp>
    </p:spTree>
    <p:extLst>
      <p:ext uri="{BB962C8B-B14F-4D97-AF65-F5344CB8AC3E}">
        <p14:creationId xmlns:p14="http://schemas.microsoft.com/office/powerpoint/2010/main" val="3395189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FB29D3B1-2868-4D36-A151-AC76627D3AF9}" type="slidenum">
              <a:rPr lang="en-US" smtClean="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9764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9D3B1-2868-4D36-A151-AC76627D3AF9}" type="slidenum">
              <a:rPr lang="en-US" smtClean="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5273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9D3B1-2868-4D36-A151-AC76627D3AF9}" type="slidenum">
              <a:rPr lang="en-US" smtClean="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54102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9D3B1-2868-4D36-A151-AC76627D3AF9}" type="slidenum">
              <a:rPr lang="en-US" smtClean="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2814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29D3B1-2868-4D36-A151-AC76627D3AF9}" type="slidenum">
              <a:rPr lang="en-US" smtClean="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373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9D3B1-2868-4D36-A151-AC76627D3AF9}" type="slidenum">
              <a:rPr lang="en-US" smtClean="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7085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B29D3B1-2868-4D36-A151-AC76627D3AF9}" type="slidenum">
              <a:rPr lang="en-US" smtClean="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890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B29D3B1-2868-4D36-A151-AC76627D3AF9}" type="slidenum">
              <a:rPr lang="en-US" smtClean="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91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B29D3B1-2868-4D36-A151-AC76627D3AF9}" type="slidenum">
              <a:rPr lang="en-US" smtClean="0"/>
              <a:t>‹#›</a:t>
            </a:fld>
            <a:endParaRPr lang="en-US" dirty="0"/>
          </a:p>
        </p:txBody>
      </p:sp>
    </p:spTree>
    <p:extLst>
      <p:ext uri="{BB962C8B-B14F-4D97-AF65-F5344CB8AC3E}">
        <p14:creationId xmlns:p14="http://schemas.microsoft.com/office/powerpoint/2010/main" val="4082275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EA3E66F-9D0D-4999-B9AB-2FA43ACABACA}" type="datetimeFigureOut">
              <a:rPr lang="en-US" smtClean="0"/>
              <a:t>11/20/2020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B29D3B1-2868-4D36-A151-AC76627D3AF9}" type="slidenum">
              <a:rPr lang="en-US" smtClean="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48059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EA3E66F-9D0D-4999-B9AB-2FA43ACABACA}" type="datetimeFigureOut">
              <a:rPr lang="en-US" smtClean="0"/>
              <a:t>11/20/2020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FB29D3B1-2868-4D36-A151-AC76627D3AF9}" type="slidenum">
              <a:rPr lang="en-US" smtClean="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8355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EA3E66F-9D0D-4999-B9AB-2FA43ACABACA}" type="datetimeFigureOut">
              <a:rPr lang="en-US" smtClean="0"/>
              <a:t>11/20/2020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B29D3B1-2868-4D36-A151-AC76627D3AF9}" type="slidenum">
              <a:rPr lang="en-US" smtClean="0"/>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567820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1.jpg"/><Relationship Id="rId4" Type="http://schemas.openxmlformats.org/officeDocument/2006/relationships/hyperlink" Target="http://people-equation.com/seven-gift-giving-ideas-for-your-boss/gift-box-with-red-bow/"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8.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1254D-230D-4E55-AA80-0A302A5FA2CB}"/>
              </a:ext>
            </a:extLst>
          </p:cNvPr>
          <p:cNvSpPr>
            <a:spLocks noGrp="1"/>
          </p:cNvSpPr>
          <p:nvPr>
            <p:ph type="ctrTitle"/>
          </p:nvPr>
        </p:nvSpPr>
        <p:spPr>
          <a:xfrm>
            <a:off x="1776729" y="4459039"/>
            <a:ext cx="8643011" cy="551528"/>
          </a:xfrm>
        </p:spPr>
        <p:txBody>
          <a:bodyPr>
            <a:normAutofit/>
          </a:bodyPr>
          <a:lstStyle/>
          <a:p>
            <a:r>
              <a:rPr lang="en-US" sz="3600" b="1" i="1" dirty="0"/>
              <a:t>Year end Planning</a:t>
            </a:r>
          </a:p>
        </p:txBody>
      </p:sp>
      <p:sp>
        <p:nvSpPr>
          <p:cNvPr id="3" name="Subtitle 2">
            <a:extLst>
              <a:ext uri="{FF2B5EF4-FFF2-40B4-BE49-F238E27FC236}">
                <a16:creationId xmlns:a16="http://schemas.microsoft.com/office/drawing/2014/main" id="{DAFD976E-7ABA-45D1-B5A0-8DEB88145D10}"/>
              </a:ext>
            </a:extLst>
          </p:cNvPr>
          <p:cNvSpPr>
            <a:spLocks noGrp="1"/>
          </p:cNvSpPr>
          <p:nvPr>
            <p:ph type="subTitle" idx="1"/>
          </p:nvPr>
        </p:nvSpPr>
        <p:spPr>
          <a:xfrm>
            <a:off x="1776729" y="5016709"/>
            <a:ext cx="8643011" cy="457219"/>
          </a:xfrm>
        </p:spPr>
        <p:txBody>
          <a:bodyPr>
            <a:noAutofit/>
          </a:bodyPr>
          <a:lstStyle/>
          <a:p>
            <a:pPr>
              <a:lnSpc>
                <a:spcPct val="110000"/>
              </a:lnSpc>
            </a:pPr>
            <a:r>
              <a:rPr lang="en-US" sz="1600" i="1" dirty="0"/>
              <a:t>John Csargo &amp; Drew Wolf   November 20, 2020</a:t>
            </a:r>
          </a:p>
        </p:txBody>
      </p:sp>
      <p:pic>
        <p:nvPicPr>
          <p:cNvPr id="5" name="Picture 4">
            <a:extLst>
              <a:ext uri="{FF2B5EF4-FFF2-40B4-BE49-F238E27FC236}">
                <a16:creationId xmlns:a16="http://schemas.microsoft.com/office/drawing/2014/main" id="{A1220A75-6B60-44E8-8B34-9C5AC9DF77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1139" y="755807"/>
            <a:ext cx="8648601" cy="3199984"/>
          </a:xfrm>
          <a:prstGeom prst="rect">
            <a:avLst/>
          </a:prstGeom>
        </p:spPr>
      </p:pic>
    </p:spTree>
    <p:extLst>
      <p:ext uri="{BB962C8B-B14F-4D97-AF65-F5344CB8AC3E}">
        <p14:creationId xmlns:p14="http://schemas.microsoft.com/office/powerpoint/2010/main" val="4293689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1630-974A-4E6E-8FE3-F3498EEC48FC}"/>
              </a:ext>
            </a:extLst>
          </p:cNvPr>
          <p:cNvSpPr>
            <a:spLocks noGrp="1"/>
          </p:cNvSpPr>
          <p:nvPr>
            <p:ph type="title"/>
          </p:nvPr>
        </p:nvSpPr>
        <p:spPr/>
        <p:txBody>
          <a:bodyPr>
            <a:normAutofit/>
          </a:bodyPr>
          <a:lstStyle/>
          <a:p>
            <a:r>
              <a:rPr lang="en-US" b="1" i="1" dirty="0"/>
              <a:t>Charitable Gifts of Appreciated Stock</a:t>
            </a:r>
            <a:br>
              <a:rPr lang="en-US" i="1" dirty="0"/>
            </a:br>
            <a:endParaRPr lang="en-US" i="1" dirty="0"/>
          </a:p>
        </p:txBody>
      </p:sp>
      <p:sp>
        <p:nvSpPr>
          <p:cNvPr id="3" name="Content Placeholder 2">
            <a:extLst>
              <a:ext uri="{FF2B5EF4-FFF2-40B4-BE49-F238E27FC236}">
                <a16:creationId xmlns:a16="http://schemas.microsoft.com/office/drawing/2014/main" id="{759C04D0-F65F-4F23-9917-99E182697281}"/>
              </a:ext>
            </a:extLst>
          </p:cNvPr>
          <p:cNvSpPr>
            <a:spLocks noGrp="1"/>
          </p:cNvSpPr>
          <p:nvPr>
            <p:ph idx="1"/>
          </p:nvPr>
        </p:nvSpPr>
        <p:spPr/>
        <p:txBody>
          <a:bodyPr>
            <a:normAutofit/>
          </a:bodyPr>
          <a:lstStyle/>
          <a:p>
            <a:r>
              <a:rPr lang="en-US" dirty="0"/>
              <a:t>If you have </a:t>
            </a:r>
            <a:r>
              <a:rPr lang="en-US" b="1" u="sng" dirty="0"/>
              <a:t>appreciated </a:t>
            </a:r>
            <a:r>
              <a:rPr lang="en-US" b="1" dirty="0"/>
              <a:t>stock </a:t>
            </a:r>
            <a:r>
              <a:rPr lang="en-US" dirty="0"/>
              <a:t>that you’ve held more than a year and you plan to make significant charitable contributions before year-end, </a:t>
            </a:r>
            <a:r>
              <a:rPr lang="en-US" b="1" dirty="0"/>
              <a:t>keep your cash and donate the stock (or mutual fund shares) instead</a:t>
            </a:r>
          </a:p>
          <a:p>
            <a:pPr lvl="1"/>
            <a:r>
              <a:rPr lang="en-US" dirty="0"/>
              <a:t>A</a:t>
            </a:r>
            <a:r>
              <a:rPr lang="en-US" b="1" dirty="0"/>
              <a:t>void paying tax on the appreciation</a:t>
            </a:r>
            <a:r>
              <a:rPr lang="en-US" dirty="0"/>
              <a:t> but will still be able to </a:t>
            </a:r>
            <a:r>
              <a:rPr lang="en-US" b="1" dirty="0"/>
              <a:t>deduct the donated property’s full value.</a:t>
            </a:r>
          </a:p>
          <a:p>
            <a:pPr lvl="1"/>
            <a:r>
              <a:rPr lang="en-US" dirty="0"/>
              <a:t>If you want to maintain a position in the donated securities, you can immediately buy back a like number of shares. </a:t>
            </a:r>
          </a:p>
          <a:p>
            <a:pPr lvl="1"/>
            <a:r>
              <a:rPr lang="en-US" dirty="0"/>
              <a:t>Appreciated stock donations  are limited to 30% of AGI</a:t>
            </a:r>
          </a:p>
          <a:p>
            <a:endParaRPr lang="en-US" dirty="0"/>
          </a:p>
        </p:txBody>
      </p:sp>
      <p:pic>
        <p:nvPicPr>
          <p:cNvPr id="4" name="Picture 3">
            <a:extLst>
              <a:ext uri="{FF2B5EF4-FFF2-40B4-BE49-F238E27FC236}">
                <a16:creationId xmlns:a16="http://schemas.microsoft.com/office/drawing/2014/main" id="{ECAA11CF-DCCC-4CBC-9836-4A4DE0BAD8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066028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1630-974A-4E6E-8FE3-F3498EEC48FC}"/>
              </a:ext>
            </a:extLst>
          </p:cNvPr>
          <p:cNvSpPr>
            <a:spLocks noGrp="1"/>
          </p:cNvSpPr>
          <p:nvPr>
            <p:ph type="title"/>
          </p:nvPr>
        </p:nvSpPr>
        <p:spPr/>
        <p:txBody>
          <a:bodyPr>
            <a:normAutofit/>
          </a:bodyPr>
          <a:lstStyle/>
          <a:p>
            <a:r>
              <a:rPr lang="en-US" b="1" i="1" dirty="0"/>
              <a:t>DONOR-ADVISED FUND</a:t>
            </a:r>
            <a:br>
              <a:rPr lang="en-US" i="1" dirty="0"/>
            </a:br>
            <a:endParaRPr lang="en-US" i="1" dirty="0"/>
          </a:p>
        </p:txBody>
      </p:sp>
      <p:sp>
        <p:nvSpPr>
          <p:cNvPr id="3" name="Content Placeholder 2">
            <a:extLst>
              <a:ext uri="{FF2B5EF4-FFF2-40B4-BE49-F238E27FC236}">
                <a16:creationId xmlns:a16="http://schemas.microsoft.com/office/drawing/2014/main" id="{759C04D0-F65F-4F23-9917-99E182697281}"/>
              </a:ext>
            </a:extLst>
          </p:cNvPr>
          <p:cNvSpPr>
            <a:spLocks noGrp="1"/>
          </p:cNvSpPr>
          <p:nvPr>
            <p:ph idx="1"/>
          </p:nvPr>
        </p:nvSpPr>
        <p:spPr/>
        <p:txBody>
          <a:bodyPr>
            <a:normAutofit/>
          </a:bodyPr>
          <a:lstStyle/>
          <a:p>
            <a:r>
              <a:rPr lang="en-US" dirty="0"/>
              <a:t>Donate cash, stocks or non-publicly traded assets such as private business interests to be eligible for an immediate tax deduction.</a:t>
            </a:r>
          </a:p>
          <a:p>
            <a:r>
              <a:rPr lang="en-US" dirty="0"/>
              <a:t>Irrevocable commitment to charity; the funds cannot be returned to the donor or any other individual or used for any purpose other than grantmaking to charities</a:t>
            </a:r>
          </a:p>
          <a:p>
            <a:r>
              <a:rPr lang="en-US" dirty="0"/>
              <a:t>Grow your donation, tax-free</a:t>
            </a:r>
          </a:p>
          <a:p>
            <a:r>
              <a:rPr lang="en-US" dirty="0"/>
              <a:t>Support charities you love, now or over time</a:t>
            </a:r>
          </a:p>
        </p:txBody>
      </p:sp>
      <p:pic>
        <p:nvPicPr>
          <p:cNvPr id="4" name="Picture 3">
            <a:extLst>
              <a:ext uri="{FF2B5EF4-FFF2-40B4-BE49-F238E27FC236}">
                <a16:creationId xmlns:a16="http://schemas.microsoft.com/office/drawing/2014/main" id="{ECAA11CF-DCCC-4CBC-9836-4A4DE0BAD8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88569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1630-974A-4E6E-8FE3-F3498EEC48FC}"/>
              </a:ext>
            </a:extLst>
          </p:cNvPr>
          <p:cNvSpPr>
            <a:spLocks noGrp="1"/>
          </p:cNvSpPr>
          <p:nvPr>
            <p:ph type="title"/>
          </p:nvPr>
        </p:nvSpPr>
        <p:spPr/>
        <p:txBody>
          <a:bodyPr>
            <a:normAutofit fontScale="90000"/>
          </a:bodyPr>
          <a:lstStyle/>
          <a:p>
            <a:r>
              <a:rPr lang="en-US" b="1" i="1" dirty="0"/>
              <a:t>Polling question #2</a:t>
            </a:r>
            <a:br>
              <a:rPr lang="en-US" b="1" i="1" dirty="0"/>
            </a:br>
            <a:br>
              <a:rPr lang="en-US" i="1" dirty="0"/>
            </a:br>
            <a:endParaRPr lang="en-US" i="1" dirty="0"/>
          </a:p>
        </p:txBody>
      </p:sp>
      <p:sp>
        <p:nvSpPr>
          <p:cNvPr id="3" name="Content Placeholder 2">
            <a:extLst>
              <a:ext uri="{FF2B5EF4-FFF2-40B4-BE49-F238E27FC236}">
                <a16:creationId xmlns:a16="http://schemas.microsoft.com/office/drawing/2014/main" id="{759C04D0-F65F-4F23-9917-99E182697281}"/>
              </a:ext>
            </a:extLst>
          </p:cNvPr>
          <p:cNvSpPr>
            <a:spLocks noGrp="1"/>
          </p:cNvSpPr>
          <p:nvPr>
            <p:ph idx="1"/>
          </p:nvPr>
        </p:nvSpPr>
        <p:spPr/>
        <p:txBody>
          <a:bodyPr>
            <a:normAutofit/>
          </a:bodyPr>
          <a:lstStyle/>
          <a:p>
            <a:endParaRPr lang="en-US" dirty="0"/>
          </a:p>
        </p:txBody>
      </p:sp>
      <p:pic>
        <p:nvPicPr>
          <p:cNvPr id="4" name="Picture 3">
            <a:extLst>
              <a:ext uri="{FF2B5EF4-FFF2-40B4-BE49-F238E27FC236}">
                <a16:creationId xmlns:a16="http://schemas.microsoft.com/office/drawing/2014/main" id="{ECAA11CF-DCCC-4CBC-9836-4A4DE0BAD8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739925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146DC-E36E-4610-B846-98088F1EBA70}"/>
              </a:ext>
            </a:extLst>
          </p:cNvPr>
          <p:cNvSpPr>
            <a:spLocks noGrp="1"/>
          </p:cNvSpPr>
          <p:nvPr>
            <p:ph type="title"/>
          </p:nvPr>
        </p:nvSpPr>
        <p:spPr>
          <a:xfrm>
            <a:off x="1402813" y="687900"/>
            <a:ext cx="9603275" cy="1049235"/>
          </a:xfrm>
        </p:spPr>
        <p:txBody>
          <a:bodyPr>
            <a:normAutofit/>
          </a:bodyPr>
          <a:lstStyle/>
          <a:p>
            <a:r>
              <a:rPr lang="en-US" b="1" i="1" dirty="0"/>
              <a:t>Benefit of Stacking Deductions</a:t>
            </a:r>
          </a:p>
        </p:txBody>
      </p:sp>
      <p:graphicFrame>
        <p:nvGraphicFramePr>
          <p:cNvPr id="52" name="Content Placeholder 2">
            <a:extLst>
              <a:ext uri="{FF2B5EF4-FFF2-40B4-BE49-F238E27FC236}">
                <a16:creationId xmlns:a16="http://schemas.microsoft.com/office/drawing/2014/main" id="{B8D7AD3E-3223-4C0F-A045-F917A65E632E}"/>
              </a:ext>
            </a:extLst>
          </p:cNvPr>
          <p:cNvGraphicFramePr>
            <a:graphicFrameLocks noGrp="1"/>
          </p:cNvGraphicFramePr>
          <p:nvPr>
            <p:ph idx="1"/>
            <p:extLst>
              <p:ext uri="{D42A27DB-BD31-4B8C-83A1-F6EECF244321}">
                <p14:modId xmlns:p14="http://schemas.microsoft.com/office/powerpoint/2010/main" val="2992607297"/>
              </p:ext>
            </p:extLst>
          </p:nvPr>
        </p:nvGraphicFramePr>
        <p:xfrm>
          <a:off x="1353553" y="1606426"/>
          <a:ext cx="9701797" cy="4511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6AA4BAAC-1F15-42C8-BBBD-40049DDBF13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600936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75DF8-5D58-4FDC-AB92-B78381BC7E6D}"/>
              </a:ext>
            </a:extLst>
          </p:cNvPr>
          <p:cNvSpPr>
            <a:spLocks noGrp="1"/>
          </p:cNvSpPr>
          <p:nvPr>
            <p:ph type="title"/>
          </p:nvPr>
        </p:nvSpPr>
        <p:spPr/>
        <p:txBody>
          <a:bodyPr>
            <a:normAutofit/>
          </a:bodyPr>
          <a:lstStyle/>
          <a:p>
            <a:r>
              <a:rPr lang="en-US" b="1" i="1" dirty="0"/>
              <a:t>Cancellation of Debt (COD) Relief</a:t>
            </a:r>
            <a:br>
              <a:rPr lang="en-US" dirty="0"/>
            </a:br>
            <a:endParaRPr lang="en-US" dirty="0"/>
          </a:p>
        </p:txBody>
      </p:sp>
      <p:sp>
        <p:nvSpPr>
          <p:cNvPr id="3" name="Content Placeholder 2">
            <a:extLst>
              <a:ext uri="{FF2B5EF4-FFF2-40B4-BE49-F238E27FC236}">
                <a16:creationId xmlns:a16="http://schemas.microsoft.com/office/drawing/2014/main" id="{4BAC3E8A-1591-4B84-BBF7-0BC398A2E8D0}"/>
              </a:ext>
            </a:extLst>
          </p:cNvPr>
          <p:cNvSpPr>
            <a:spLocks noGrp="1"/>
          </p:cNvSpPr>
          <p:nvPr>
            <p:ph idx="1"/>
          </p:nvPr>
        </p:nvSpPr>
        <p:spPr/>
        <p:txBody>
          <a:bodyPr>
            <a:normAutofit/>
          </a:bodyPr>
          <a:lstStyle/>
          <a:p>
            <a:r>
              <a:rPr lang="en-US" dirty="0"/>
              <a:t>Individuals can exclude up to $2 million ($1 million if not married filing jointly) of COD income from qualified principal residence indebtedness that is cancelled in 2020 because of their financial condition or decline in value of the residence.</a:t>
            </a:r>
          </a:p>
          <a:p>
            <a:r>
              <a:rPr lang="en-US" dirty="0"/>
              <a:t>Debt cancelled after 12/31/20 still qualifies, but only if discharged pursuant to a written binding agreement entered prior to 1/1/21.</a:t>
            </a:r>
          </a:p>
          <a:p>
            <a:endParaRPr lang="en-US" dirty="0"/>
          </a:p>
        </p:txBody>
      </p:sp>
      <p:pic>
        <p:nvPicPr>
          <p:cNvPr id="4" name="Picture 3">
            <a:extLst>
              <a:ext uri="{FF2B5EF4-FFF2-40B4-BE49-F238E27FC236}">
                <a16:creationId xmlns:a16="http://schemas.microsoft.com/office/drawing/2014/main" id="{993517E1-CBCE-41A3-AA23-A3536F69E9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390944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lstStyle/>
          <a:p>
            <a:r>
              <a:rPr lang="en-US" b="1" i="1" dirty="0"/>
              <a:t>IRA &amp; Retirement Plan Provisions</a:t>
            </a:r>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fontScale="92500" lnSpcReduction="10000"/>
          </a:bodyPr>
          <a:lstStyle/>
          <a:p>
            <a:r>
              <a:rPr lang="en-CA" b="1" i="1" dirty="0"/>
              <a:t>No Retirement Plan Minimum Distribution Required</a:t>
            </a:r>
            <a:endParaRPr lang="en-US" b="1" i="1" dirty="0"/>
          </a:p>
          <a:p>
            <a:pPr lvl="1"/>
            <a:r>
              <a:rPr lang="en-US" dirty="0"/>
              <a:t>Retirement plan minimum distribution is not required in 2020.  This is a one year only waiver.</a:t>
            </a:r>
          </a:p>
          <a:p>
            <a:r>
              <a:rPr lang="en-CA" b="1" i="1" dirty="0"/>
              <a:t>Make Charitable Donations from Your IRA</a:t>
            </a:r>
          </a:p>
          <a:p>
            <a:pPr lvl="1"/>
            <a:r>
              <a:rPr lang="en-US" dirty="0"/>
              <a:t>IRA owners and beneficiaries who </a:t>
            </a:r>
            <a:r>
              <a:rPr lang="en-US" u="sng" dirty="0"/>
              <a:t>have</a:t>
            </a:r>
            <a:r>
              <a:rPr lang="en-US" dirty="0"/>
              <a:t> reached age 70</a:t>
            </a:r>
            <a:r>
              <a:rPr lang="en-US" baseline="30000" dirty="0"/>
              <a:t>1</a:t>
            </a:r>
            <a:r>
              <a:rPr lang="en-US" dirty="0"/>
              <a:t>/</a:t>
            </a:r>
            <a:r>
              <a:rPr lang="en-US" baseline="-25000" dirty="0"/>
              <a:t>2</a:t>
            </a:r>
            <a:r>
              <a:rPr lang="en-US" dirty="0"/>
              <a:t> are permitted to make cash donations totaling up to </a:t>
            </a:r>
            <a:r>
              <a:rPr lang="en-US" b="1" dirty="0"/>
              <a:t>$100,000 per individual IRA owner per year—$200,000 per year maximum on a joint return if both spouses make QCDs of $100,000—to IRS-approved public charities directly out of their IRAs. </a:t>
            </a:r>
          </a:p>
          <a:p>
            <a:pPr lvl="1"/>
            <a:r>
              <a:rPr lang="en-US" dirty="0"/>
              <a:t>These so-called </a:t>
            </a:r>
            <a:r>
              <a:rPr lang="en-US" i="1" dirty="0"/>
              <a:t>Qualified Charitable Distributions,</a:t>
            </a:r>
            <a:r>
              <a:rPr lang="en-US" dirty="0"/>
              <a:t> or QCDs, are federal-income-tax-free to you, but you get no itemized charitable write-off on your Form 1040.</a:t>
            </a:r>
          </a:p>
          <a:p>
            <a:pPr lvl="1"/>
            <a:r>
              <a:rPr lang="en-US" b="1" dirty="0"/>
              <a:t>Funds must be </a:t>
            </a:r>
            <a:r>
              <a:rPr lang="en-US" b="1" i="1" dirty="0"/>
              <a:t>transferred directly</a:t>
            </a:r>
            <a:r>
              <a:rPr lang="en-US" b="1" dirty="0"/>
              <a:t> from your IRA to the charity</a:t>
            </a:r>
            <a:r>
              <a:rPr lang="en-US" dirty="0"/>
              <a:t>.</a:t>
            </a:r>
          </a:p>
          <a:p>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621659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lstStyle/>
          <a:p>
            <a:r>
              <a:rPr lang="en-US" b="1" i="1" dirty="0"/>
              <a:t>IRA &amp; Retirement Plan Provisions</a:t>
            </a:r>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fontScale="92500"/>
          </a:bodyPr>
          <a:lstStyle/>
          <a:p>
            <a:pPr marL="0" indent="0">
              <a:buNone/>
            </a:pPr>
            <a:r>
              <a:rPr lang="en-US" dirty="0"/>
              <a:t>Coronavirus withdrawals up to $100k can be withdrawn without penalty prior to 12/31/20.</a:t>
            </a:r>
          </a:p>
          <a:p>
            <a:pPr marL="0" indent="0">
              <a:buNone/>
            </a:pPr>
            <a:r>
              <a:rPr lang="en-US" dirty="0"/>
              <a:t>Taxpayer may repay any amount of the $100k withdrawal within 3 years from withdrawal date </a:t>
            </a:r>
          </a:p>
          <a:p>
            <a:pPr marL="0" indent="0">
              <a:buNone/>
            </a:pPr>
            <a:r>
              <a:rPr lang="en-US" dirty="0"/>
              <a:t>If a taxpayer repays an amount they will not be taxed on that portion  (treated as a rollover)</a:t>
            </a:r>
          </a:p>
          <a:p>
            <a:pPr marL="0" indent="0">
              <a:buNone/>
            </a:pPr>
            <a:r>
              <a:rPr lang="en-US" dirty="0"/>
              <a:t> Income is recognized ratably over the 3-year period 2020-2022.  </a:t>
            </a:r>
          </a:p>
          <a:p>
            <a:pPr marL="0" indent="0">
              <a:buNone/>
            </a:pPr>
            <a:r>
              <a:rPr lang="en-US" dirty="0"/>
              <a:t>Taxpayer must be directly impacted to qualify meaning: diagnosed with coronavirus, having a spouse or dependent diagnosed, experiencing adverse financial consequences as a result of being quarantined, furloughed or laid off or having hours reduced, etc..</a:t>
            </a:r>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959396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lstStyle/>
          <a:p>
            <a:r>
              <a:rPr lang="en-US" b="1" i="1" dirty="0"/>
              <a:t>IRA &amp; Retirement Plan Provisions</a:t>
            </a:r>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a:bodyPr>
          <a:lstStyle/>
          <a:p>
            <a:r>
              <a:rPr lang="en-US" dirty="0"/>
              <a:t>The SECURE Act removed the age restriction on making traditional IRA contributions. Individuals over the age of 70½ who are still working are no longer prohibited from contributing to a traditional IRA</a:t>
            </a:r>
          </a:p>
          <a:p>
            <a:r>
              <a:rPr lang="en-US" dirty="0"/>
              <a:t>However, if you’re over age 70½ and considering making a charitable donation directly from your IRA (known as a </a:t>
            </a:r>
            <a:r>
              <a:rPr lang="en-US" i="1" dirty="0"/>
              <a:t>Qualified Charitable Distribution</a:t>
            </a:r>
            <a:r>
              <a:rPr lang="en-US" dirty="0"/>
              <a:t> or </a:t>
            </a:r>
            <a:r>
              <a:rPr lang="en-US" i="1" dirty="0"/>
              <a:t>QCD</a:t>
            </a:r>
            <a:r>
              <a:rPr lang="en-US" dirty="0"/>
              <a:t>) in the future, making a deductible IRA contribution will affect your ability to exclude future QCDs from your income.</a:t>
            </a:r>
          </a:p>
          <a:p>
            <a:pPr marL="0" indent="0">
              <a:buNone/>
            </a:pPr>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810774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a:xfrm>
            <a:off x="1293091" y="804519"/>
            <a:ext cx="9761763" cy="1049235"/>
          </a:xfrm>
        </p:spPr>
        <p:txBody>
          <a:bodyPr>
            <a:normAutofit/>
          </a:bodyPr>
          <a:lstStyle/>
          <a:p>
            <a:r>
              <a:rPr lang="en-CA" b="1" i="1" dirty="0"/>
              <a:t>Convert  Traditional IRAs into Roth </a:t>
            </a:r>
            <a:r>
              <a:rPr lang="en-US" b="1" i="1" dirty="0"/>
              <a:t>IRAs</a:t>
            </a:r>
            <a:endParaRPr lang="en-US" i="1" dirty="0"/>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a:bodyPr>
          <a:lstStyle/>
          <a:p>
            <a:r>
              <a:rPr lang="en-CA" dirty="0"/>
              <a:t>The current tax rates are still relatively low compared to a couple of years ago, and while they are scheduled to remain that way until 2026, the election may result in an increase much sooner</a:t>
            </a:r>
          </a:p>
          <a:p>
            <a:pPr lvl="1"/>
            <a:r>
              <a:rPr lang="en-CA" dirty="0"/>
              <a:t>Your income may be lower in 2020 due to the financial fallout of COVID-19.</a:t>
            </a:r>
          </a:p>
          <a:p>
            <a:pPr lvl="1"/>
            <a:r>
              <a:rPr lang="en-US" dirty="0"/>
              <a:t>It’s possible the overall value of your retirement account suffered as a result of the economic downturn. The depressed value in your IRA means a rollover distribution will contain more assets. Once in the Roth IRA, the recovery of value and ultimate withdrawal will be tax free.</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913742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a:xfrm>
            <a:off x="1293091" y="804519"/>
            <a:ext cx="9761763" cy="1049235"/>
          </a:xfrm>
        </p:spPr>
        <p:txBody>
          <a:bodyPr>
            <a:normAutofit/>
          </a:bodyPr>
          <a:lstStyle/>
          <a:p>
            <a:r>
              <a:rPr lang="en-US" b="1" i="1" dirty="0"/>
              <a:t>Polling question #3</a:t>
            </a:r>
            <a:br>
              <a:rPr lang="en-US" b="1" i="1" dirty="0"/>
            </a:br>
            <a:endParaRPr lang="en-US" b="1" i="1" dirty="0"/>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a:bodyPr>
          <a:lstStyle/>
          <a:p>
            <a:pPr marL="0" indent="0">
              <a:buNone/>
            </a:pPr>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6429975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E5EB7-112F-40BD-9938-2F467D2C25D4}"/>
              </a:ext>
            </a:extLst>
          </p:cNvPr>
          <p:cNvSpPr>
            <a:spLocks noGrp="1"/>
          </p:cNvSpPr>
          <p:nvPr>
            <p:ph type="title"/>
          </p:nvPr>
        </p:nvSpPr>
        <p:spPr/>
        <p:txBody>
          <a:bodyPr>
            <a:normAutofit/>
          </a:bodyPr>
          <a:lstStyle/>
          <a:p>
            <a:r>
              <a:rPr lang="en-US" b="1" i="1" dirty="0"/>
              <a:t>Agenda</a:t>
            </a:r>
          </a:p>
        </p:txBody>
      </p:sp>
      <p:sp>
        <p:nvSpPr>
          <p:cNvPr id="3" name="Content Placeholder 2">
            <a:extLst>
              <a:ext uri="{FF2B5EF4-FFF2-40B4-BE49-F238E27FC236}">
                <a16:creationId xmlns:a16="http://schemas.microsoft.com/office/drawing/2014/main" id="{071A7881-3449-415F-A3EB-87A960D165FC}"/>
              </a:ext>
            </a:extLst>
          </p:cNvPr>
          <p:cNvSpPr>
            <a:spLocks noGrp="1"/>
          </p:cNvSpPr>
          <p:nvPr>
            <p:ph idx="1"/>
          </p:nvPr>
        </p:nvSpPr>
        <p:spPr>
          <a:xfrm>
            <a:off x="1451579" y="2015734"/>
            <a:ext cx="6195784" cy="3450613"/>
          </a:xfrm>
        </p:spPr>
        <p:txBody>
          <a:bodyPr>
            <a:normAutofit/>
          </a:bodyPr>
          <a:lstStyle/>
          <a:p>
            <a:r>
              <a:rPr lang="en-US" dirty="0"/>
              <a:t>Individual Provisions</a:t>
            </a:r>
          </a:p>
          <a:p>
            <a:r>
              <a:rPr lang="en-US" dirty="0"/>
              <a:t>Business Provisions </a:t>
            </a:r>
          </a:p>
          <a:p>
            <a:r>
              <a:rPr lang="en-US" dirty="0"/>
              <a:t>Estate and Gift </a:t>
            </a:r>
          </a:p>
        </p:txBody>
      </p:sp>
      <p:pic>
        <p:nvPicPr>
          <p:cNvPr id="11" name="Picture 10">
            <a:extLst>
              <a:ext uri="{FF2B5EF4-FFF2-40B4-BE49-F238E27FC236}">
                <a16:creationId xmlns:a16="http://schemas.microsoft.com/office/drawing/2014/main" id="{F890ED27-B4F5-4560-A455-6B4FEB3888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4160459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normAutofit fontScale="90000"/>
          </a:bodyPr>
          <a:lstStyle/>
          <a:p>
            <a:r>
              <a:rPr lang="en-US" b="1" i="1" dirty="0"/>
              <a:t>Manage Investment Gains and Losses in Taxable Accounts</a:t>
            </a:r>
            <a:br>
              <a:rPr lang="en-US" dirty="0"/>
            </a:br>
            <a:endParaRPr lang="en-US" dirty="0"/>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a:bodyPr>
          <a:lstStyle/>
          <a:p>
            <a:r>
              <a:rPr lang="en-US" b="1" i="1" dirty="0"/>
              <a:t>Consider selling appreciated securities that have been held for over 12 months in taxable account</a:t>
            </a:r>
          </a:p>
          <a:p>
            <a:pPr lvl="1"/>
            <a:r>
              <a:rPr lang="en-US" dirty="0"/>
              <a:t>The maximum federal income tax rate on long-term capital gains recognized in 2020 is only 15% for most taxpayers, although it can reach a maximum of 20% at higher income levels. The 3.8% Net Investment Income Tax (NIIT) also can apply at higher income levels.</a:t>
            </a:r>
          </a:p>
          <a:p>
            <a:pPr lvl="1"/>
            <a:r>
              <a:rPr lang="en-CA" dirty="0"/>
              <a:t>To the extent you have capital losses that were recognized earlier this year or capital loss carryovers from pre-2020 years, selling winners this year will not result in any tax hit.</a:t>
            </a:r>
            <a:endParaRPr lang="en-US" dirty="0"/>
          </a:p>
          <a:p>
            <a:pPr marL="0" indent="0">
              <a:buNone/>
            </a:pPr>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2980849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normAutofit fontScale="90000"/>
          </a:bodyPr>
          <a:lstStyle/>
          <a:p>
            <a:r>
              <a:rPr lang="en-US" b="1" i="1" dirty="0"/>
              <a:t>Manage Investment Gains and Losses in Taxable Accounts</a:t>
            </a:r>
            <a:br>
              <a:rPr lang="en-US" dirty="0"/>
            </a:br>
            <a:endParaRPr lang="en-US" dirty="0"/>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fontScale="85000" lnSpcReduction="10000"/>
          </a:bodyPr>
          <a:lstStyle/>
          <a:p>
            <a:r>
              <a:rPr lang="en-CA" b="1" i="1" dirty="0"/>
              <a:t>Realize losses on investments in taxable accounts:</a:t>
            </a:r>
            <a:endParaRPr lang="en-US" b="1" i="1" dirty="0"/>
          </a:p>
          <a:p>
            <a:pPr lvl="1"/>
            <a:r>
              <a:rPr lang="en-CA" dirty="0"/>
              <a:t>Taking capital losses this year will shelter capital gains. Sheltering net short-term capital gains with capital losses is a great deal because net short-term gains would otherwise be taxed at higher ordinary income rates. </a:t>
            </a:r>
            <a:endParaRPr lang="en-US" dirty="0"/>
          </a:p>
          <a:p>
            <a:r>
              <a:rPr lang="en-CA" dirty="0"/>
              <a:t>If taking capital losses causes your capital losses to exceed your capital gains, you have a net capital loss for the year.</a:t>
            </a:r>
            <a:endParaRPr lang="en-US" dirty="0"/>
          </a:p>
          <a:p>
            <a:pPr lvl="1"/>
            <a:r>
              <a:rPr lang="en-CA" dirty="0"/>
              <a:t>Net capital loss can be used to shelter up to $3,000 of 2020 ordinary income from salaries, bonuses, self-employment income, interest income, royalties, and whatever else ($1,500 if you use married filing separate status).</a:t>
            </a:r>
            <a:endParaRPr lang="en-US" dirty="0"/>
          </a:p>
          <a:p>
            <a:pPr lvl="1"/>
            <a:r>
              <a:rPr lang="en-CA" dirty="0"/>
              <a:t>Any excess net capital loss from this year is carried forward to next year and beyond.</a:t>
            </a:r>
          </a:p>
          <a:p>
            <a:pPr lvl="1"/>
            <a:r>
              <a:rPr lang="en-CA" dirty="0"/>
              <a:t>Allows flexibility in future as you won’t have to hold appreciated securities for over a year to get a preferential tax rate.  </a:t>
            </a:r>
          </a:p>
          <a:p>
            <a:pPr lvl="1"/>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647511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normAutofit fontScale="90000"/>
          </a:bodyPr>
          <a:lstStyle/>
          <a:p>
            <a:r>
              <a:rPr lang="en-US" b="1" i="1" dirty="0"/>
              <a:t>Manage Investment Gains and Losses in Taxable Accounts</a:t>
            </a:r>
            <a:br>
              <a:rPr lang="en-US" dirty="0"/>
            </a:br>
            <a:endParaRPr lang="en-US" dirty="0"/>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a:bodyPr>
          <a:lstStyle/>
          <a:p>
            <a:r>
              <a:rPr lang="en-CA" b="1" i="1" dirty="0"/>
              <a:t>Take Advantage of 0% Tax Rate on Investment Income. </a:t>
            </a:r>
            <a:endParaRPr lang="en-US" b="1" i="1" dirty="0"/>
          </a:p>
          <a:p>
            <a:pPr lvl="1"/>
            <a:r>
              <a:rPr lang="en-CA" dirty="0"/>
              <a:t>Long-term capital gains and qualified dividends from securities held in taxable brokerage firm accounts are taxed at 0% in 2020 as follows:</a:t>
            </a:r>
          </a:p>
          <a:p>
            <a:pPr lvl="2"/>
            <a:r>
              <a:rPr lang="en-CA" dirty="0"/>
              <a:t>Singles - taxable income is $40,000 or less.</a:t>
            </a:r>
          </a:p>
          <a:p>
            <a:pPr lvl="2"/>
            <a:r>
              <a:rPr lang="en-CA" dirty="0"/>
              <a:t>Heads of household – taxable income of $53,600 or less</a:t>
            </a:r>
          </a:p>
          <a:p>
            <a:pPr lvl="2"/>
            <a:r>
              <a:rPr lang="en-CA" dirty="0"/>
              <a:t>Joint filers- taxable income of $80,000 or less</a:t>
            </a:r>
          </a:p>
          <a:p>
            <a:pPr lvl="1"/>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479300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45E7A-A7C1-42B3-A85C-791CEB11EC48}"/>
              </a:ext>
            </a:extLst>
          </p:cNvPr>
          <p:cNvSpPr>
            <a:spLocks noGrp="1"/>
          </p:cNvSpPr>
          <p:nvPr>
            <p:ph type="title"/>
          </p:nvPr>
        </p:nvSpPr>
        <p:spPr/>
        <p:txBody>
          <a:bodyPr>
            <a:normAutofit fontScale="90000"/>
          </a:bodyPr>
          <a:lstStyle/>
          <a:p>
            <a:r>
              <a:rPr lang="en-US" b="1" i="1" dirty="0"/>
              <a:t>Manage Investment Gains and Losses in Taxable Accounts</a:t>
            </a:r>
            <a:br>
              <a:rPr lang="en-US" dirty="0"/>
            </a:br>
            <a:endParaRPr lang="en-US" dirty="0"/>
          </a:p>
        </p:txBody>
      </p:sp>
      <p:sp>
        <p:nvSpPr>
          <p:cNvPr id="3" name="Content Placeholder 2">
            <a:extLst>
              <a:ext uri="{FF2B5EF4-FFF2-40B4-BE49-F238E27FC236}">
                <a16:creationId xmlns:a16="http://schemas.microsoft.com/office/drawing/2014/main" id="{A54CD4F6-74BF-42E9-BA86-7A7171D14499}"/>
              </a:ext>
            </a:extLst>
          </p:cNvPr>
          <p:cNvSpPr>
            <a:spLocks noGrp="1"/>
          </p:cNvSpPr>
          <p:nvPr>
            <p:ph idx="1"/>
          </p:nvPr>
        </p:nvSpPr>
        <p:spPr/>
        <p:txBody>
          <a:bodyPr>
            <a:normAutofit/>
          </a:bodyPr>
          <a:lstStyle/>
          <a:p>
            <a:pPr marL="0" indent="0">
              <a:buNone/>
            </a:pPr>
            <a:r>
              <a:rPr lang="en-CA" dirty="0"/>
              <a:t> </a:t>
            </a:r>
            <a:r>
              <a:rPr lang="en-CA" b="1" i="1" dirty="0"/>
              <a:t>If your income is be too high to benefit from the 0% rate</a:t>
            </a:r>
          </a:p>
          <a:p>
            <a:pPr lvl="1"/>
            <a:r>
              <a:rPr lang="en-CA" dirty="0"/>
              <a:t>Consider gifting  appreciated securities to others who will be in the 0% bracket that they can sell and pay 0% tax on the resulting long-term gains. Giving away stocks that pay dividends is another tax-smart idea. If the dividends fall within the gift recipient’s 0% rate bracket, they will be federal-income-tax-free.</a:t>
            </a:r>
            <a:endParaRPr lang="en-US" sz="1800" dirty="0"/>
          </a:p>
          <a:p>
            <a:r>
              <a:rPr lang="en-CA" b="1" dirty="0"/>
              <a:t> </a:t>
            </a:r>
            <a:r>
              <a:rPr lang="en-CA" b="1" i="1" dirty="0"/>
              <a:t>Watch out for the Kiddie Tax Rules</a:t>
            </a:r>
          </a:p>
          <a:p>
            <a:pPr lvl="1"/>
            <a:r>
              <a:rPr lang="en-CA" dirty="0"/>
              <a:t>The Kiddie Tax applies to taxpayers under age 24 rules and could cause some of the resulting capital gains and dividends to be taxed at the higher rates that apply to the individual’s parent</a:t>
            </a:r>
            <a:endParaRPr lang="en-US" dirty="0"/>
          </a:p>
        </p:txBody>
      </p:sp>
      <p:pic>
        <p:nvPicPr>
          <p:cNvPr id="4" name="Picture 3">
            <a:extLst>
              <a:ext uri="{FF2B5EF4-FFF2-40B4-BE49-F238E27FC236}">
                <a16:creationId xmlns:a16="http://schemas.microsoft.com/office/drawing/2014/main" id="{433DBFC0-0F87-4E4C-949F-BE775CFB75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025733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FBAB-9457-4C5A-B5AD-985812874DCA}"/>
              </a:ext>
            </a:extLst>
          </p:cNvPr>
          <p:cNvSpPr>
            <a:spLocks noGrp="1"/>
          </p:cNvSpPr>
          <p:nvPr>
            <p:ph type="title"/>
          </p:nvPr>
        </p:nvSpPr>
        <p:spPr/>
        <p:txBody>
          <a:bodyPr>
            <a:normAutofit fontScale="90000"/>
          </a:bodyPr>
          <a:lstStyle/>
          <a:p>
            <a:r>
              <a:rPr lang="en-US" b="1" i="1" dirty="0"/>
              <a:t>Year-end Planning Moves for Businesses</a:t>
            </a:r>
            <a:br>
              <a:rPr lang="en-US" dirty="0"/>
            </a:br>
            <a:r>
              <a:rPr lang="en-US" b="1" dirty="0"/>
              <a:t> </a:t>
            </a:r>
            <a:br>
              <a:rPr lang="en-US" dirty="0"/>
            </a:br>
            <a:endParaRPr lang="en-US" dirty="0"/>
          </a:p>
        </p:txBody>
      </p:sp>
      <p:sp>
        <p:nvSpPr>
          <p:cNvPr id="3" name="Content Placeholder 2">
            <a:extLst>
              <a:ext uri="{FF2B5EF4-FFF2-40B4-BE49-F238E27FC236}">
                <a16:creationId xmlns:a16="http://schemas.microsoft.com/office/drawing/2014/main" id="{F8B7C140-C72F-46A1-AB3B-C281447D067F}"/>
              </a:ext>
            </a:extLst>
          </p:cNvPr>
          <p:cNvSpPr>
            <a:spLocks noGrp="1"/>
          </p:cNvSpPr>
          <p:nvPr>
            <p:ph idx="1"/>
          </p:nvPr>
        </p:nvSpPr>
        <p:spPr>
          <a:xfrm>
            <a:off x="878925" y="1853754"/>
            <a:ext cx="9603275" cy="3450613"/>
          </a:xfrm>
        </p:spPr>
        <p:txBody>
          <a:bodyPr>
            <a:normAutofit/>
          </a:bodyPr>
          <a:lstStyle/>
          <a:p>
            <a:pPr lvl="1"/>
            <a:r>
              <a:rPr lang="en-US" dirty="0"/>
              <a:t>Paycheck Protection Program (PPP) Loan Forgiveness</a:t>
            </a:r>
          </a:p>
          <a:p>
            <a:pPr lvl="1"/>
            <a:r>
              <a:rPr lang="en-US" dirty="0"/>
              <a:t>Net Operating Losses (NOLs)</a:t>
            </a:r>
          </a:p>
          <a:p>
            <a:pPr lvl="1"/>
            <a:r>
              <a:rPr lang="en-US" dirty="0"/>
              <a:t>Establish a Tax-favored Retirement Plan</a:t>
            </a:r>
          </a:p>
          <a:p>
            <a:pPr lvl="1"/>
            <a:r>
              <a:rPr lang="en-US" dirty="0"/>
              <a:t>Take Advantage of Generous Depreciation Tax Break</a:t>
            </a:r>
          </a:p>
          <a:p>
            <a:pPr lvl="1"/>
            <a:r>
              <a:rPr lang="en-US" dirty="0"/>
              <a:t>Time Business Income and Deductions for Tax Savings</a:t>
            </a:r>
            <a:r>
              <a:rPr lang="en-CA" dirty="0"/>
              <a:t>.</a:t>
            </a:r>
            <a:endParaRPr lang="en-US" dirty="0"/>
          </a:p>
          <a:p>
            <a:pPr lvl="1"/>
            <a:r>
              <a:rPr lang="en-US" dirty="0"/>
              <a:t>Watch for </a:t>
            </a:r>
            <a:r>
              <a:rPr lang="en-CA" dirty="0"/>
              <a:t>Business Interest Expense Limit</a:t>
            </a:r>
          </a:p>
          <a:p>
            <a:pPr lvl="1"/>
            <a:r>
              <a:rPr lang="en-US" dirty="0"/>
              <a:t>Maximize QBI</a:t>
            </a:r>
          </a:p>
          <a:p>
            <a:pPr lvl="1"/>
            <a:endParaRPr lang="en-US" dirty="0"/>
          </a:p>
          <a:p>
            <a:endParaRPr lang="en-US" sz="1800" dirty="0"/>
          </a:p>
          <a:p>
            <a:pPr lvl="1"/>
            <a:endParaRPr lang="en-US" dirty="0"/>
          </a:p>
        </p:txBody>
      </p:sp>
      <p:pic>
        <p:nvPicPr>
          <p:cNvPr id="4" name="Picture 3">
            <a:extLst>
              <a:ext uri="{FF2B5EF4-FFF2-40B4-BE49-F238E27FC236}">
                <a16:creationId xmlns:a16="http://schemas.microsoft.com/office/drawing/2014/main" id="{B78D3A4B-C107-49C2-A150-9BC739FAE3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643240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FBAB-9457-4C5A-B5AD-985812874DCA}"/>
              </a:ext>
            </a:extLst>
          </p:cNvPr>
          <p:cNvSpPr>
            <a:spLocks noGrp="1"/>
          </p:cNvSpPr>
          <p:nvPr>
            <p:ph type="title"/>
          </p:nvPr>
        </p:nvSpPr>
        <p:spPr/>
        <p:txBody>
          <a:bodyPr>
            <a:normAutofit/>
          </a:bodyPr>
          <a:lstStyle/>
          <a:p>
            <a:r>
              <a:rPr lang="en-US" b="1" i="1" dirty="0"/>
              <a:t>Paycheck Protection Program (PPP) Loan Forgiveness</a:t>
            </a:r>
            <a:endParaRPr lang="en-US" dirty="0"/>
          </a:p>
        </p:txBody>
      </p:sp>
      <p:sp>
        <p:nvSpPr>
          <p:cNvPr id="3" name="Content Placeholder 2">
            <a:extLst>
              <a:ext uri="{FF2B5EF4-FFF2-40B4-BE49-F238E27FC236}">
                <a16:creationId xmlns:a16="http://schemas.microsoft.com/office/drawing/2014/main" id="{F8B7C140-C72F-46A1-AB3B-C281447D067F}"/>
              </a:ext>
            </a:extLst>
          </p:cNvPr>
          <p:cNvSpPr>
            <a:spLocks noGrp="1"/>
          </p:cNvSpPr>
          <p:nvPr>
            <p:ph idx="1"/>
          </p:nvPr>
        </p:nvSpPr>
        <p:spPr/>
        <p:txBody>
          <a:bodyPr>
            <a:normAutofit/>
          </a:bodyPr>
          <a:lstStyle/>
          <a:p>
            <a:r>
              <a:rPr lang="en-US" dirty="0"/>
              <a:t>There is current uncertainty as to the timing of the loss of deduction for expenses paid with PPP loan proceeds which were forgiven.</a:t>
            </a:r>
          </a:p>
          <a:p>
            <a:pPr lvl="1"/>
            <a:r>
              <a:rPr lang="en-US" dirty="0"/>
              <a:t>The forgiveness of the PPP loan itself is not a taxable event however, the amount of qualified expenses utilized in the calculation of the loan forgiveness is currently not deductible.</a:t>
            </a:r>
          </a:p>
          <a:p>
            <a:pPr lvl="1"/>
            <a:r>
              <a:rPr lang="en-US" dirty="0"/>
              <a:t>There remains a chance that the House and Senate will ultimately enact legislation making the PPP loan forgiveness a nontaxable event on both sides of the transaction, the loan forgiveness is not taxable, and the expenses paid with PPP funds deductible.</a:t>
            </a:r>
          </a:p>
          <a:p>
            <a:endParaRPr lang="en-US" b="1" dirty="0"/>
          </a:p>
        </p:txBody>
      </p:sp>
      <p:pic>
        <p:nvPicPr>
          <p:cNvPr id="4" name="Picture 3">
            <a:extLst>
              <a:ext uri="{FF2B5EF4-FFF2-40B4-BE49-F238E27FC236}">
                <a16:creationId xmlns:a16="http://schemas.microsoft.com/office/drawing/2014/main" id="{D33CD6E6-5F5B-4A08-8DC5-96F1EAEC3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161641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6FBAB-9457-4C5A-B5AD-985812874DCA}"/>
              </a:ext>
            </a:extLst>
          </p:cNvPr>
          <p:cNvSpPr>
            <a:spLocks noGrp="1"/>
          </p:cNvSpPr>
          <p:nvPr>
            <p:ph type="title"/>
          </p:nvPr>
        </p:nvSpPr>
        <p:spPr/>
        <p:txBody>
          <a:bodyPr>
            <a:normAutofit/>
          </a:bodyPr>
          <a:lstStyle/>
          <a:p>
            <a:r>
              <a:rPr lang="en-US" b="1" i="1" dirty="0"/>
              <a:t>Paycheck Protection Program (PPP) Loan Forgiveness</a:t>
            </a:r>
            <a:endParaRPr lang="en-US" dirty="0"/>
          </a:p>
        </p:txBody>
      </p:sp>
      <p:sp>
        <p:nvSpPr>
          <p:cNvPr id="3" name="Content Placeholder 2">
            <a:extLst>
              <a:ext uri="{FF2B5EF4-FFF2-40B4-BE49-F238E27FC236}">
                <a16:creationId xmlns:a16="http://schemas.microsoft.com/office/drawing/2014/main" id="{F8B7C140-C72F-46A1-AB3B-C281447D067F}"/>
              </a:ext>
            </a:extLst>
          </p:cNvPr>
          <p:cNvSpPr>
            <a:spLocks noGrp="1"/>
          </p:cNvSpPr>
          <p:nvPr>
            <p:ph idx="1"/>
          </p:nvPr>
        </p:nvSpPr>
        <p:spPr/>
        <p:txBody>
          <a:bodyPr>
            <a:normAutofit/>
          </a:bodyPr>
          <a:lstStyle/>
          <a:p>
            <a:r>
              <a:rPr lang="en-US" b="1" i="1" dirty="0"/>
              <a:t>When should expenses paid with PPP loans that are ultimately forgiven be deemed not deductible?</a:t>
            </a:r>
          </a:p>
          <a:p>
            <a:pPr lvl="1"/>
            <a:r>
              <a:rPr lang="en-US" dirty="0"/>
              <a:t>Per Rev Ruling 2020-7 issued 11-18-2020, expenses paid  with PPP funds are non-deductible in the year paid</a:t>
            </a:r>
          </a:p>
          <a:p>
            <a:r>
              <a:rPr lang="en-US" dirty="0"/>
              <a:t>Our response may change if additional legislation allows the deduction.</a:t>
            </a:r>
          </a:p>
          <a:p>
            <a:endParaRPr lang="en-US" b="1" dirty="0"/>
          </a:p>
        </p:txBody>
      </p:sp>
      <p:pic>
        <p:nvPicPr>
          <p:cNvPr id="4" name="Picture 3">
            <a:extLst>
              <a:ext uri="{FF2B5EF4-FFF2-40B4-BE49-F238E27FC236}">
                <a16:creationId xmlns:a16="http://schemas.microsoft.com/office/drawing/2014/main" id="{D33CD6E6-5F5B-4A08-8DC5-96F1EAEC3D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778650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p:txBody>
          <a:bodyPr>
            <a:normAutofit fontScale="90000"/>
          </a:bodyPr>
          <a:lstStyle/>
          <a:p>
            <a:r>
              <a:rPr lang="en-US" b="1" i="1" dirty="0"/>
              <a:t>Net Operating Losses (NOLs)</a:t>
            </a: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lstStyle/>
          <a:p>
            <a:pPr marL="0" indent="0">
              <a:buNone/>
            </a:pPr>
            <a:r>
              <a:rPr lang="en-US" dirty="0"/>
              <a:t>The CARES Act temporarily relaxed many of the NOL limitations that were implemented under the Tax Cuts and Jobs Act (TCJA). If you  expect a loss in 2020, know that you will be able to carry back 100% of that loss to the prior five tax years.</a:t>
            </a:r>
          </a:p>
          <a:p>
            <a:pPr marL="0" indent="0">
              <a:buNone/>
            </a:pPr>
            <a:r>
              <a:rPr lang="en-US" dirty="0"/>
              <a:t>If you had an NOL carried into 2020, you can claim a deduction equal to 100% of your 2020 taxable income.</a:t>
            </a:r>
          </a:p>
          <a:p>
            <a:pPr marL="0" indent="0">
              <a:buNone/>
            </a:pPr>
            <a:r>
              <a:rPr lang="en-US" dirty="0"/>
              <a:t>Note - Excess business loss rules of $250k for singles and $500k for other taxpayers was removed for ‘18, ‘19 and ‘20</a:t>
            </a:r>
          </a:p>
          <a:p>
            <a:pPr marL="0" indent="0">
              <a:buNone/>
            </a:pPr>
            <a:endParaRPr lang="en-US" dirty="0"/>
          </a:p>
        </p:txBody>
      </p:sp>
      <p:pic>
        <p:nvPicPr>
          <p:cNvPr id="4" name="Picture 3">
            <a:extLst>
              <a:ext uri="{FF2B5EF4-FFF2-40B4-BE49-F238E27FC236}">
                <a16:creationId xmlns:a16="http://schemas.microsoft.com/office/drawing/2014/main" id="{2FAA0317-C2BE-4C1F-BA87-7431AB941D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9806896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p:txBody>
          <a:bodyPr/>
          <a:lstStyle/>
          <a:p>
            <a:r>
              <a:rPr lang="en-US" b="1" i="1" dirty="0"/>
              <a:t>Establish a Tax-favored Retirement Plan</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fontScale="92500" lnSpcReduction="20000"/>
          </a:bodyPr>
          <a:lstStyle/>
          <a:p>
            <a:r>
              <a:rPr lang="en-US" dirty="0"/>
              <a:t>Current retirement plan rules allow for significant deductible contributions. Be aware that if your business has employees, you may have to cover them too.</a:t>
            </a:r>
            <a:r>
              <a:rPr lang="en-US" b="1" i="1" dirty="0"/>
              <a:t> </a:t>
            </a:r>
          </a:p>
          <a:p>
            <a:pPr lvl="1"/>
            <a:r>
              <a:rPr lang="en-US" b="1" i="1" dirty="0"/>
              <a:t>SEP-IRA</a:t>
            </a:r>
          </a:p>
          <a:p>
            <a:pPr lvl="1"/>
            <a:r>
              <a:rPr lang="en-US" b="1" i="1" dirty="0"/>
              <a:t>401(k) plan</a:t>
            </a:r>
          </a:p>
          <a:p>
            <a:pPr lvl="1"/>
            <a:r>
              <a:rPr lang="en-US" b="1" i="1" dirty="0"/>
              <a:t>SIMPLE-IRA</a:t>
            </a:r>
          </a:p>
          <a:p>
            <a:pPr lvl="1"/>
            <a:r>
              <a:rPr lang="en-US" b="1" i="1" dirty="0"/>
              <a:t>Defined benefit pension plan</a:t>
            </a:r>
          </a:p>
          <a:p>
            <a:r>
              <a:rPr lang="en-US" b="1" i="1" dirty="0"/>
              <a:t>Retirement Plan Credit Available</a:t>
            </a:r>
          </a:p>
          <a:p>
            <a:pPr lvl="1"/>
            <a:r>
              <a:rPr lang="en-US" sz="1600" b="1" i="1" dirty="0"/>
              <a:t> C</a:t>
            </a:r>
            <a:r>
              <a:rPr lang="en-US" dirty="0"/>
              <a:t>redit for 50% cost of plan set-up for employers that adopt a new eligible plan is increased from $500 to a maximum of $5,000, and a $500 credit has been added for new small employer plans with an auto-enrollment feature.</a:t>
            </a:r>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29606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Generous Depreciation Tax Breaks</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fontScale="92500" lnSpcReduction="20000"/>
          </a:bodyPr>
          <a:lstStyle/>
          <a:p>
            <a:r>
              <a:rPr lang="en-US" b="1" i="1" dirty="0"/>
              <a:t>Bonus Depreciation</a:t>
            </a:r>
          </a:p>
          <a:p>
            <a:pPr lvl="1"/>
            <a:r>
              <a:rPr lang="en-US" dirty="0"/>
              <a:t>100% first-year bonus depreciation is available for qualified new and used property that is acquired and placed in service in calendar-year 2020.</a:t>
            </a:r>
            <a:endParaRPr lang="en-US" sz="1600" dirty="0"/>
          </a:p>
          <a:p>
            <a:r>
              <a:rPr lang="en-US" b="1" i="1" dirty="0"/>
              <a:t>Qualified Improvement Property (QIP)</a:t>
            </a:r>
          </a:p>
          <a:p>
            <a:pPr lvl="1"/>
            <a:r>
              <a:rPr lang="en-US" dirty="0"/>
              <a:t>Generally - interior, non-load-bearing building improvements</a:t>
            </a:r>
          </a:p>
          <a:p>
            <a:pPr lvl="1"/>
            <a:r>
              <a:rPr lang="en-US" dirty="0"/>
              <a:t>Eligible for bonus deprecation (and hence a 100% write-off)</a:t>
            </a:r>
          </a:p>
          <a:p>
            <a:pPr lvl="1"/>
            <a:r>
              <a:rPr lang="en-US" dirty="0"/>
              <a:t>Alternatively, if you elect out of bonus depreciation, you can depreciate QIP over 15 years (rather than the 39 years provided by the TCJA)</a:t>
            </a:r>
          </a:p>
          <a:p>
            <a:pPr lvl="1"/>
            <a:r>
              <a:rPr lang="en-US" dirty="0"/>
              <a:t>Take advantage of this provision by filing for a change in accounting method or by amending the applicable return.</a:t>
            </a:r>
            <a:endParaRPr lang="en-US" sz="1800" dirty="0"/>
          </a:p>
          <a:p>
            <a:pPr marL="457200" lvl="1" indent="0">
              <a:buNone/>
            </a:pPr>
            <a:endParaRPr lang="en-US"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918818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28C6A-709C-4985-966A-35181BB5B4DA}"/>
              </a:ext>
            </a:extLst>
          </p:cNvPr>
          <p:cNvSpPr>
            <a:spLocks noGrp="1"/>
          </p:cNvSpPr>
          <p:nvPr>
            <p:ph type="title"/>
          </p:nvPr>
        </p:nvSpPr>
        <p:spPr/>
        <p:txBody>
          <a:bodyPr>
            <a:normAutofit/>
          </a:bodyPr>
          <a:lstStyle/>
          <a:p>
            <a:r>
              <a:rPr lang="en-US" b="1" i="1" dirty="0"/>
              <a:t>Major tax Changes</a:t>
            </a:r>
          </a:p>
        </p:txBody>
      </p:sp>
      <p:sp>
        <p:nvSpPr>
          <p:cNvPr id="3" name="Content Placeholder 2">
            <a:extLst>
              <a:ext uri="{FF2B5EF4-FFF2-40B4-BE49-F238E27FC236}">
                <a16:creationId xmlns:a16="http://schemas.microsoft.com/office/drawing/2014/main" id="{5FA3D2C4-C633-4E39-B9ED-77A73FEF7C8D}"/>
              </a:ext>
            </a:extLst>
          </p:cNvPr>
          <p:cNvSpPr>
            <a:spLocks noGrp="1"/>
          </p:cNvSpPr>
          <p:nvPr>
            <p:ph idx="1"/>
          </p:nvPr>
        </p:nvSpPr>
        <p:spPr>
          <a:xfrm>
            <a:off x="1451579" y="2015734"/>
            <a:ext cx="6195784" cy="3450613"/>
          </a:xfrm>
        </p:spPr>
        <p:txBody>
          <a:bodyPr>
            <a:normAutofit/>
          </a:bodyPr>
          <a:lstStyle/>
          <a:p>
            <a:pPr>
              <a:lnSpc>
                <a:spcPct val="110000"/>
              </a:lnSpc>
            </a:pPr>
            <a:r>
              <a:rPr lang="en-US" i="1" dirty="0"/>
              <a:t>Taxpayer Certainty and Disaster Tax Relief Act (Disaster Act) - December 2019</a:t>
            </a:r>
          </a:p>
          <a:p>
            <a:pPr>
              <a:lnSpc>
                <a:spcPct val="110000"/>
              </a:lnSpc>
            </a:pPr>
            <a:r>
              <a:rPr lang="en-US" i="1" dirty="0"/>
              <a:t>Setting Every Community Up for Retirement Enhancement (SECURE) Act - December 2019</a:t>
            </a:r>
          </a:p>
          <a:p>
            <a:pPr>
              <a:lnSpc>
                <a:spcPct val="110000"/>
              </a:lnSpc>
            </a:pPr>
            <a:r>
              <a:rPr lang="en-US" i="1" dirty="0"/>
              <a:t>Coronavirus Aid, Relief, and Economic Security (CARES) Act - </a:t>
            </a:r>
            <a:r>
              <a:rPr lang="en-CA" i="1" dirty="0"/>
              <a:t>March 2020</a:t>
            </a:r>
          </a:p>
          <a:p>
            <a:pPr>
              <a:lnSpc>
                <a:spcPct val="110000"/>
              </a:lnSpc>
            </a:pPr>
            <a:r>
              <a:rPr lang="en-CA" i="1" dirty="0"/>
              <a:t> </a:t>
            </a:r>
            <a:r>
              <a:rPr lang="en-US" i="1" dirty="0"/>
              <a:t>November 2020 Election  legislation</a:t>
            </a:r>
            <a:endParaRPr lang="en-US" dirty="0"/>
          </a:p>
          <a:p>
            <a:pPr>
              <a:lnSpc>
                <a:spcPct val="110000"/>
              </a:lnSpc>
            </a:pPr>
            <a:endParaRPr lang="en-US" dirty="0"/>
          </a:p>
          <a:p>
            <a:pPr>
              <a:lnSpc>
                <a:spcPct val="110000"/>
              </a:lnSpc>
            </a:pPr>
            <a:endParaRPr lang="en-US" sz="1900" dirty="0"/>
          </a:p>
        </p:txBody>
      </p:sp>
      <p:pic>
        <p:nvPicPr>
          <p:cNvPr id="6" name="Picture 5">
            <a:extLst>
              <a:ext uri="{FF2B5EF4-FFF2-40B4-BE49-F238E27FC236}">
                <a16:creationId xmlns:a16="http://schemas.microsoft.com/office/drawing/2014/main" id="{80A33400-3634-4581-ADB2-ABE6871D96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3135396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Generous Depreciation Tax Breaks</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b="1" i="1" dirty="0"/>
              <a:t>Claim 100% Bonus Depreciation for Heavy SUVs, Pickups, or Vans</a:t>
            </a:r>
            <a:endParaRPr lang="en-US" sz="1800" b="1" i="1" dirty="0"/>
          </a:p>
          <a:p>
            <a:pPr lvl="1"/>
            <a:r>
              <a:rPr lang="en-US" dirty="0"/>
              <a:t>New and used heavy vehicles used over 50% for business.</a:t>
            </a:r>
          </a:p>
          <a:p>
            <a:pPr lvl="1"/>
            <a:r>
              <a:rPr lang="en-US" dirty="0"/>
              <a:t>100% bonus depreciation is only available when the SUV, pickup, or van has a manufacturer’s Gross Vehicle Weight Rating (GVWR) above 6,000 pounds</a:t>
            </a:r>
            <a:endParaRPr lang="en-US" sz="1800"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42041967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Generous Depreciation Tax Breaks</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b="1" i="1" dirty="0"/>
              <a:t>Claim First-year Depreciation Deductions for Cars, Light Trucks, and Light Vans</a:t>
            </a:r>
          </a:p>
          <a:p>
            <a:pPr lvl="1"/>
            <a:r>
              <a:rPr lang="en-US" dirty="0"/>
              <a:t>For both new and used passenger vehicles (meaning cars and light trucks and vans) that are acquired and placed in service in 2020, the luxury auto depreciation limits are as follows:</a:t>
            </a:r>
          </a:p>
          <a:p>
            <a:pPr lvl="2"/>
            <a:r>
              <a:rPr lang="en-US" dirty="0"/>
              <a:t> $10,100 for Year 1 if no bonus depreciation/ $18,100 for Year 1 if bonus depreciation is claimed</a:t>
            </a:r>
          </a:p>
          <a:p>
            <a:pPr lvl="2"/>
            <a:r>
              <a:rPr lang="en-US" dirty="0"/>
              <a:t>$16,100 for Year 2</a:t>
            </a:r>
          </a:p>
          <a:p>
            <a:pPr lvl="2"/>
            <a:r>
              <a:rPr lang="en-US" dirty="0"/>
              <a:t>$9,700 for Year 3</a:t>
            </a:r>
          </a:p>
          <a:p>
            <a:pPr lvl="2"/>
            <a:r>
              <a:rPr lang="en-US" dirty="0"/>
              <a:t>$5,760 for Year 4 and thereafter until the vehicle is fully depreciated</a:t>
            </a:r>
          </a:p>
          <a:p>
            <a:pPr lvl="2"/>
            <a:r>
              <a:rPr lang="en-US" dirty="0"/>
              <a:t>Note that the $18,100 first-year luxury auto depreciation limit only applies to vehicles that cost $58,500 or more</a:t>
            </a:r>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1895647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Generous §179 Deduction </a:t>
            </a:r>
            <a:br>
              <a:rPr lang="en-US" b="1" i="1"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dirty="0"/>
              <a:t>For qualifying property placed in service in tax years beginning in 2020, the maximum Section 179 deduction is $1.04 million. The Section 179 deduction phase-out threshold amount is $2.59 million.</a:t>
            </a:r>
            <a:endParaRPr lang="en-US" sz="1800" dirty="0"/>
          </a:p>
          <a:p>
            <a:r>
              <a:rPr lang="en-US" dirty="0"/>
              <a:t>Heavy vehicle (over 6000 lbs.) are exempt from luxury auto limits	</a:t>
            </a:r>
          </a:p>
          <a:p>
            <a:pPr lvl="1"/>
            <a:r>
              <a:rPr lang="en-US" dirty="0"/>
              <a:t>Section 179 up to $25K for SUV’s</a:t>
            </a:r>
          </a:p>
          <a:p>
            <a:pPr lvl="1"/>
            <a:r>
              <a:rPr lang="en-US" dirty="0"/>
              <a:t>Section 179 up to $1.04M if not an SUV </a:t>
            </a:r>
          </a:p>
          <a:p>
            <a:r>
              <a:rPr lang="en-US" dirty="0"/>
              <a:t>Luxury Autos (less than 6000 pounds), can claim §179 to get to $18,100 depreciation limit for year 1</a:t>
            </a:r>
          </a:p>
          <a:p>
            <a:endParaRPr lang="en-US"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4085171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MN Conformity for §179 Deduction </a:t>
            </a:r>
            <a:br>
              <a:rPr lang="en-US" b="1" i="1"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dirty="0"/>
              <a:t>The MN tax and bonding bill  includes the provision that MN will now fully conform to §179 starting in year 2020.  There is no longer an 80% addback  for §179.</a:t>
            </a:r>
          </a:p>
          <a:p>
            <a:r>
              <a:rPr lang="en-US" dirty="0"/>
              <a:t>There is retroactive conformity (year 2018 and 2019) to a limited set of “qualifying depreciable property” and affects like-kind exchange property.</a:t>
            </a:r>
          </a:p>
          <a:p>
            <a:r>
              <a:rPr lang="en-US" dirty="0"/>
              <a:t>If retroactive conformity to 2018 or 2019, the taxpayer must modify the subtraction for §179</a:t>
            </a:r>
          </a:p>
          <a:p>
            <a:r>
              <a:rPr lang="en-US" dirty="0"/>
              <a:t>Bonus depreciation will continue to have the 80% addback for MN</a:t>
            </a:r>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817226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fontScale="90000"/>
          </a:bodyPr>
          <a:lstStyle/>
          <a:p>
            <a:r>
              <a:rPr lang="en-US" b="1" i="1" dirty="0"/>
              <a:t>Time Business Income and Deductions for Tax Savings</a:t>
            </a:r>
            <a:br>
              <a:rPr lang="en-US" b="1" i="1"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fontScale="92500" lnSpcReduction="10000"/>
          </a:bodyPr>
          <a:lstStyle/>
          <a:p>
            <a:r>
              <a:rPr lang="en-CA" dirty="0"/>
              <a:t>If you conduct your business using a pass-through entity (sole proprietorship, S corporation, LLC, or partnership), your shares of the business’s income and deductions are passed through to you and taxed at your personal rates</a:t>
            </a:r>
          </a:p>
          <a:p>
            <a:r>
              <a:rPr lang="en-CA" dirty="0"/>
              <a:t>If you assume next year’s individual federal income tax rate brackets will be roughly the same or lower than 2020, the traditional strategy of deferring income into next year while accelerating deductible expenditures into this year makes sense </a:t>
            </a:r>
            <a:endParaRPr lang="en-US" sz="1800" dirty="0"/>
          </a:p>
          <a:p>
            <a:r>
              <a:rPr lang="en-CA" dirty="0"/>
              <a:t>If you expect to be in a higher tax bracket in 2021. If so, take the opposite approach. Accelerate income into this year (if possible) and postpone deductible expenditures until 2021 to take advantage of today’s lower rate</a:t>
            </a:r>
            <a:endParaRPr lang="en-US" sz="1800"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7431241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CA" b="1" i="1" dirty="0"/>
              <a:t>Business Interest Expense Limit</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CA" dirty="0"/>
              <a:t>The CARES Act temporarily relaxed the unfavorable Tax Cut and Jobs Act (TCJA) limitation on a taxpayer’s deduction for business interest expense.</a:t>
            </a:r>
            <a:endParaRPr lang="en-US" sz="1800" dirty="0"/>
          </a:p>
          <a:p>
            <a:r>
              <a:rPr lang="en-CA" dirty="0"/>
              <a:t>Under the TCJA, the deduction was limited to the sum of		</a:t>
            </a:r>
            <a:endParaRPr lang="en-US" sz="1800" dirty="0"/>
          </a:p>
          <a:p>
            <a:pPr lvl="1"/>
            <a:r>
              <a:rPr lang="en-CA" dirty="0"/>
              <a:t>business interest income</a:t>
            </a:r>
            <a:endParaRPr lang="en-US" sz="1600" dirty="0"/>
          </a:p>
          <a:p>
            <a:pPr lvl="1"/>
            <a:r>
              <a:rPr lang="en-CA" dirty="0"/>
              <a:t>30% of adjusted taxable income, and</a:t>
            </a:r>
            <a:endParaRPr lang="en-US" sz="1600" dirty="0"/>
          </a:p>
          <a:p>
            <a:pPr lvl="1"/>
            <a:r>
              <a:rPr lang="en-CA" dirty="0"/>
              <a:t>floor plan financing interest paid by certain vehicle dealers. </a:t>
            </a:r>
            <a:endParaRPr lang="en-US" sz="1800" dirty="0"/>
          </a:p>
          <a:p>
            <a:r>
              <a:rPr lang="en-CA" dirty="0"/>
              <a:t>For 2020, the 30% limit has been increased to 50% of adjusted taxable income. Barring additional legislation, the limit will go back to 30% in 2021. </a:t>
            </a:r>
            <a:endParaRPr lang="en-US" sz="1800"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6493142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7660-02B8-44C4-83A6-04803F02C297}"/>
              </a:ext>
            </a:extLst>
          </p:cNvPr>
          <p:cNvSpPr>
            <a:spLocks noGrp="1"/>
          </p:cNvSpPr>
          <p:nvPr>
            <p:ph type="title"/>
          </p:nvPr>
        </p:nvSpPr>
        <p:spPr/>
        <p:txBody>
          <a:bodyPr/>
          <a:lstStyle/>
          <a:p>
            <a:r>
              <a:rPr lang="en-CA" b="1" i="1" dirty="0"/>
              <a:t>Business Interest Expense Limit</a:t>
            </a:r>
            <a:br>
              <a:rPr lang="en-US" dirty="0"/>
            </a:br>
            <a:endParaRPr lang="en-US" dirty="0"/>
          </a:p>
        </p:txBody>
      </p:sp>
      <p:sp>
        <p:nvSpPr>
          <p:cNvPr id="3" name="Content Placeholder 2">
            <a:extLst>
              <a:ext uri="{FF2B5EF4-FFF2-40B4-BE49-F238E27FC236}">
                <a16:creationId xmlns:a16="http://schemas.microsoft.com/office/drawing/2014/main" id="{90CBBAF3-0885-4C3A-A9E3-B332CDDFA3AA}"/>
              </a:ext>
            </a:extLst>
          </p:cNvPr>
          <p:cNvSpPr>
            <a:spLocks noGrp="1"/>
          </p:cNvSpPr>
          <p:nvPr>
            <p:ph idx="1"/>
          </p:nvPr>
        </p:nvSpPr>
        <p:spPr/>
        <p:txBody>
          <a:bodyPr>
            <a:normAutofit/>
          </a:bodyPr>
          <a:lstStyle/>
          <a:p>
            <a:r>
              <a:rPr lang="en-US" dirty="0"/>
              <a:t>Adjusted Taxable Income-Start with Taxable income with following adjustments</a:t>
            </a:r>
          </a:p>
          <a:p>
            <a:pPr lvl="1"/>
            <a:r>
              <a:rPr lang="en-US" dirty="0"/>
              <a:t>Income or deductions which are not trade or business</a:t>
            </a:r>
          </a:p>
          <a:p>
            <a:pPr lvl="1"/>
            <a:r>
              <a:rPr lang="en-US" dirty="0"/>
              <a:t>Business interest income or expense</a:t>
            </a:r>
          </a:p>
          <a:p>
            <a:pPr lvl="1"/>
            <a:r>
              <a:rPr lang="en-US" dirty="0"/>
              <a:t>Net Operating Losses</a:t>
            </a:r>
          </a:p>
          <a:p>
            <a:pPr lvl="1"/>
            <a:r>
              <a:rPr lang="en-US" dirty="0"/>
              <a:t>Qualified Business Income (QBI) Deduction</a:t>
            </a:r>
          </a:p>
          <a:p>
            <a:pPr lvl="1"/>
            <a:r>
              <a:rPr lang="en-US" dirty="0"/>
              <a:t>Depreciation, Amortization and Depletion (for years beginning before 1-1-22)</a:t>
            </a:r>
          </a:p>
          <a:p>
            <a:endParaRPr lang="en-US" dirty="0"/>
          </a:p>
        </p:txBody>
      </p:sp>
      <p:pic>
        <p:nvPicPr>
          <p:cNvPr id="4" name="Picture 3">
            <a:extLst>
              <a:ext uri="{FF2B5EF4-FFF2-40B4-BE49-F238E27FC236}">
                <a16:creationId xmlns:a16="http://schemas.microsoft.com/office/drawing/2014/main" id="{691233BE-FE68-4FDE-AE48-6B76D6BED4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956757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CA" b="1" i="1" dirty="0"/>
              <a:t>Business Interest Expense Limit</a:t>
            </a:r>
            <a:br>
              <a:rPr lang="en-US" dirty="0"/>
            </a:b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CA" dirty="0"/>
              <a:t>Fortunately, many businesses are exempt from the interest expense limit rules under the </a:t>
            </a:r>
            <a:r>
              <a:rPr lang="en-CA" i="1" dirty="0"/>
              <a:t>small business exception</a:t>
            </a:r>
            <a:endParaRPr lang="en-US" sz="1800" dirty="0"/>
          </a:p>
          <a:p>
            <a:r>
              <a:rPr lang="en-CA" dirty="0"/>
              <a:t>Under this exception, a taxpayer is generally exempt from the limit if average annual gross receipts are $26 million (the inflation-adjusted amount for 2020) or less for the three-tax-year period ending with the preceding tax year.</a:t>
            </a:r>
            <a:endParaRPr lang="en-US" sz="1800" dirty="0"/>
          </a:p>
          <a:p>
            <a:r>
              <a:rPr lang="en-CA" dirty="0"/>
              <a:t>Certain real estate and farming businesses with average annual gross receipts above the threshold also are exempt if they choose to limit their depreciation deductions.</a:t>
            </a:r>
            <a:endParaRPr lang="en-US" sz="1800" dirty="0"/>
          </a:p>
          <a:p>
            <a:pPr marL="914400" lvl="2" indent="0">
              <a:buNone/>
            </a:pPr>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1920245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fontScale="90000"/>
          </a:bodyPr>
          <a:lstStyle/>
          <a:p>
            <a:r>
              <a:rPr lang="en-US" b="1" i="1" dirty="0"/>
              <a:t>Polling question #4</a:t>
            </a:r>
            <a:br>
              <a:rPr lang="en-US" b="1" i="1" dirty="0"/>
            </a:br>
            <a:br>
              <a:rPr lang="en-US" b="1" i="1" dirty="0"/>
            </a:br>
            <a:endParaRPr lang="en-US" b="1" i="1"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pPr marL="914400" lvl="2" indent="0">
              <a:buNone/>
            </a:pPr>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9260873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D352D-6331-4686-883C-6E09A012A15A}"/>
              </a:ext>
            </a:extLst>
          </p:cNvPr>
          <p:cNvSpPr>
            <a:spLocks noGrp="1"/>
          </p:cNvSpPr>
          <p:nvPr>
            <p:ph type="ctrTitle"/>
          </p:nvPr>
        </p:nvSpPr>
        <p:spPr>
          <a:xfrm>
            <a:off x="2417779" y="785365"/>
            <a:ext cx="8637073" cy="2541431"/>
          </a:xfrm>
        </p:spPr>
        <p:txBody>
          <a:bodyPr/>
          <a:lstStyle/>
          <a:p>
            <a:r>
              <a:rPr lang="en-US" b="1" i="1" dirty="0"/>
              <a:t>QBI</a:t>
            </a:r>
          </a:p>
        </p:txBody>
      </p:sp>
      <p:sp>
        <p:nvSpPr>
          <p:cNvPr id="3" name="Subtitle 2">
            <a:extLst>
              <a:ext uri="{FF2B5EF4-FFF2-40B4-BE49-F238E27FC236}">
                <a16:creationId xmlns:a16="http://schemas.microsoft.com/office/drawing/2014/main" id="{6F29639F-F1B6-452C-8D6A-AF02556F4391}"/>
              </a:ext>
            </a:extLst>
          </p:cNvPr>
          <p:cNvSpPr>
            <a:spLocks noGrp="1"/>
          </p:cNvSpPr>
          <p:nvPr>
            <p:ph type="subTitle" idx="1"/>
          </p:nvPr>
        </p:nvSpPr>
        <p:spPr/>
        <p:txBody>
          <a:bodyPr/>
          <a:lstStyle/>
          <a:p>
            <a:endParaRPr lang="en-US"/>
          </a:p>
        </p:txBody>
      </p:sp>
      <p:pic>
        <p:nvPicPr>
          <p:cNvPr id="4" name="Picture 3">
            <a:extLst>
              <a:ext uri="{FF2B5EF4-FFF2-40B4-BE49-F238E27FC236}">
                <a16:creationId xmlns:a16="http://schemas.microsoft.com/office/drawing/2014/main" id="{E226E20C-761F-41EC-9168-13D833B6A3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4026658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38562-AEE3-4B69-9A9C-6C71AA27B8B1}"/>
              </a:ext>
            </a:extLst>
          </p:cNvPr>
          <p:cNvSpPr>
            <a:spLocks noGrp="1"/>
          </p:cNvSpPr>
          <p:nvPr>
            <p:ph type="title"/>
          </p:nvPr>
        </p:nvSpPr>
        <p:spPr/>
        <p:txBody>
          <a:bodyPr/>
          <a:lstStyle/>
          <a:p>
            <a:r>
              <a:rPr lang="en-CA" b="1" i="1" dirty="0"/>
              <a:t>Year-end Planning for Individuals</a:t>
            </a:r>
            <a:br>
              <a:rPr lang="en-US" dirty="0"/>
            </a:br>
            <a:endParaRPr lang="en-US" dirty="0"/>
          </a:p>
        </p:txBody>
      </p:sp>
      <p:sp>
        <p:nvSpPr>
          <p:cNvPr id="3" name="Content Placeholder 2">
            <a:extLst>
              <a:ext uri="{FF2B5EF4-FFF2-40B4-BE49-F238E27FC236}">
                <a16:creationId xmlns:a16="http://schemas.microsoft.com/office/drawing/2014/main" id="{E467F1AA-385D-4F23-A7F8-9D9A5ECEA143}"/>
              </a:ext>
            </a:extLst>
          </p:cNvPr>
          <p:cNvSpPr>
            <a:spLocks noGrp="1"/>
          </p:cNvSpPr>
          <p:nvPr>
            <p:ph idx="1"/>
          </p:nvPr>
        </p:nvSpPr>
        <p:spPr>
          <a:xfrm>
            <a:off x="1451579" y="2146852"/>
            <a:ext cx="9603275" cy="3319493"/>
          </a:xfrm>
        </p:spPr>
        <p:txBody>
          <a:bodyPr>
            <a:normAutofit/>
          </a:bodyPr>
          <a:lstStyle/>
          <a:p>
            <a:r>
              <a:rPr lang="en-US" i="1" dirty="0"/>
              <a:t>Generous Standard Deduction Allowances</a:t>
            </a:r>
          </a:p>
          <a:p>
            <a:r>
              <a:rPr lang="en-US" i="1" dirty="0"/>
              <a:t>Options to increase itemized deductions before year-end</a:t>
            </a:r>
          </a:p>
          <a:p>
            <a:r>
              <a:rPr lang="en-US" i="1" dirty="0"/>
              <a:t>Cancellation of Debt (COD) Relief</a:t>
            </a:r>
          </a:p>
          <a:p>
            <a:r>
              <a:rPr lang="en-US" i="1" dirty="0"/>
              <a:t>IRA’s and Retirement Plans</a:t>
            </a:r>
            <a:endParaRPr lang="en-US" dirty="0"/>
          </a:p>
          <a:p>
            <a:r>
              <a:rPr lang="en-US" i="1" dirty="0"/>
              <a:t>Manage Investment Gains and Losses </a:t>
            </a:r>
          </a:p>
        </p:txBody>
      </p:sp>
      <p:pic>
        <p:nvPicPr>
          <p:cNvPr id="5" name="Picture 4">
            <a:extLst>
              <a:ext uri="{FF2B5EF4-FFF2-40B4-BE49-F238E27FC236}">
                <a16:creationId xmlns:a16="http://schemas.microsoft.com/office/drawing/2014/main" id="{73BBF829-EC2C-4648-BCD3-273CBF5292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110811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E810B-539C-4191-A7ED-B3F9556C0A25}"/>
              </a:ext>
            </a:extLst>
          </p:cNvPr>
          <p:cNvSpPr>
            <a:spLocks noGrp="1"/>
          </p:cNvSpPr>
          <p:nvPr>
            <p:ph type="title"/>
          </p:nvPr>
        </p:nvSpPr>
        <p:spPr/>
        <p:txBody>
          <a:bodyPr/>
          <a:lstStyle/>
          <a:p>
            <a:r>
              <a:rPr lang="en-US" b="1" i="1" dirty="0"/>
              <a:t>QBI – The Basics</a:t>
            </a:r>
            <a:r>
              <a:rPr lang="en-US" dirty="0"/>
              <a:t>	</a:t>
            </a:r>
          </a:p>
        </p:txBody>
      </p:sp>
      <p:sp>
        <p:nvSpPr>
          <p:cNvPr id="3" name="Content Placeholder 2">
            <a:extLst>
              <a:ext uri="{FF2B5EF4-FFF2-40B4-BE49-F238E27FC236}">
                <a16:creationId xmlns:a16="http://schemas.microsoft.com/office/drawing/2014/main" id="{DD0F701D-C1E1-4786-BCC4-FB6AA44FA5F1}"/>
              </a:ext>
            </a:extLst>
          </p:cNvPr>
          <p:cNvSpPr>
            <a:spLocks noGrp="1"/>
          </p:cNvSpPr>
          <p:nvPr>
            <p:ph idx="1"/>
          </p:nvPr>
        </p:nvSpPr>
        <p:spPr/>
        <p:txBody>
          <a:bodyPr/>
          <a:lstStyle/>
          <a:p>
            <a:r>
              <a:rPr lang="en-US" dirty="0"/>
              <a:t>20% income deduction for business owners</a:t>
            </a:r>
          </a:p>
          <a:p>
            <a:r>
              <a:rPr lang="en-US" dirty="0"/>
              <a:t>Activity must rise to the level of a trade or business</a:t>
            </a:r>
          </a:p>
          <a:p>
            <a:r>
              <a:rPr lang="en-US" dirty="0"/>
              <a:t>2020 income limit threshold is $326,600-$426,600 ($163,300-$213,300)</a:t>
            </a:r>
          </a:p>
          <a:p>
            <a:r>
              <a:rPr lang="en-US" dirty="0"/>
              <a:t>Income limits only apply for specified services</a:t>
            </a:r>
          </a:p>
          <a:p>
            <a:r>
              <a:rPr lang="en-US" dirty="0"/>
              <a:t>Deduction CANNOT exceed the greater of 50% of W-2 wages OR 25% of wages plus 2.5% of unadjusted basis</a:t>
            </a:r>
          </a:p>
          <a:p>
            <a:r>
              <a:rPr lang="en-US" dirty="0"/>
              <a:t>Deduction is limited to 20% of taxable income</a:t>
            </a:r>
          </a:p>
          <a:p>
            <a:endParaRPr lang="en-US" dirty="0"/>
          </a:p>
        </p:txBody>
      </p:sp>
      <p:pic>
        <p:nvPicPr>
          <p:cNvPr id="4" name="Picture 3">
            <a:extLst>
              <a:ext uri="{FF2B5EF4-FFF2-40B4-BE49-F238E27FC236}">
                <a16:creationId xmlns:a16="http://schemas.microsoft.com/office/drawing/2014/main" id="{F655C607-421A-4196-A702-F1D6E1C5A5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5310478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B25DC-D87B-492E-ABCF-740AD1D99DD7}"/>
              </a:ext>
            </a:extLst>
          </p:cNvPr>
          <p:cNvSpPr>
            <a:spLocks noGrp="1"/>
          </p:cNvSpPr>
          <p:nvPr>
            <p:ph type="title"/>
          </p:nvPr>
        </p:nvSpPr>
        <p:spPr/>
        <p:txBody>
          <a:bodyPr/>
          <a:lstStyle/>
          <a:p>
            <a:r>
              <a:rPr lang="en-US" b="1" i="1" dirty="0"/>
              <a:t>QBI – Tax Planning Ideas</a:t>
            </a:r>
            <a:r>
              <a:rPr lang="en-US" dirty="0"/>
              <a:t>	</a:t>
            </a:r>
          </a:p>
        </p:txBody>
      </p:sp>
      <p:sp>
        <p:nvSpPr>
          <p:cNvPr id="3" name="Content Placeholder 2">
            <a:extLst>
              <a:ext uri="{FF2B5EF4-FFF2-40B4-BE49-F238E27FC236}">
                <a16:creationId xmlns:a16="http://schemas.microsoft.com/office/drawing/2014/main" id="{94A350B0-C377-485D-B44B-35C935D6D979}"/>
              </a:ext>
            </a:extLst>
          </p:cNvPr>
          <p:cNvSpPr>
            <a:spLocks noGrp="1"/>
          </p:cNvSpPr>
          <p:nvPr>
            <p:ph idx="1"/>
          </p:nvPr>
        </p:nvSpPr>
        <p:spPr/>
        <p:txBody>
          <a:bodyPr/>
          <a:lstStyle/>
          <a:p>
            <a:r>
              <a:rPr lang="en-US" dirty="0"/>
              <a:t>Give S Corp Owners a year end bonus</a:t>
            </a:r>
          </a:p>
          <a:p>
            <a:r>
              <a:rPr lang="en-US" dirty="0"/>
              <a:t>Consider hiring consultants as employees</a:t>
            </a:r>
          </a:p>
          <a:p>
            <a:r>
              <a:rPr lang="en-US" dirty="0"/>
              <a:t>If client is an employee, consider they become a consultant</a:t>
            </a:r>
          </a:p>
          <a:p>
            <a:r>
              <a:rPr lang="en-US" dirty="0"/>
              <a:t>If specified service, attempt to defer income and accelerate expenses</a:t>
            </a:r>
          </a:p>
          <a:p>
            <a:r>
              <a:rPr lang="en-US" dirty="0"/>
              <a:t>If in or nearly above income threshold, make a retirement contribution</a:t>
            </a:r>
          </a:p>
          <a:p>
            <a:r>
              <a:rPr lang="en-US" dirty="0"/>
              <a:t>Consider aggregating businesses</a:t>
            </a:r>
          </a:p>
        </p:txBody>
      </p:sp>
      <p:pic>
        <p:nvPicPr>
          <p:cNvPr id="4" name="Picture 3">
            <a:extLst>
              <a:ext uri="{FF2B5EF4-FFF2-40B4-BE49-F238E27FC236}">
                <a16:creationId xmlns:a16="http://schemas.microsoft.com/office/drawing/2014/main" id="{F8DEFB03-4034-47F7-9CDE-BE0DEA8071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8080444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51D65-F8EC-4EB7-94BF-93305720383C}"/>
              </a:ext>
            </a:extLst>
          </p:cNvPr>
          <p:cNvSpPr>
            <a:spLocks noGrp="1"/>
          </p:cNvSpPr>
          <p:nvPr>
            <p:ph type="title"/>
          </p:nvPr>
        </p:nvSpPr>
        <p:spPr/>
        <p:txBody>
          <a:bodyPr/>
          <a:lstStyle/>
          <a:p>
            <a:r>
              <a:rPr lang="en-US" b="1" i="1" dirty="0"/>
              <a:t>Increase Wages Comparison</a:t>
            </a:r>
          </a:p>
        </p:txBody>
      </p:sp>
      <p:sp>
        <p:nvSpPr>
          <p:cNvPr id="3" name="Text Placeholder 2">
            <a:extLst>
              <a:ext uri="{FF2B5EF4-FFF2-40B4-BE49-F238E27FC236}">
                <a16:creationId xmlns:a16="http://schemas.microsoft.com/office/drawing/2014/main" id="{2409A0E6-0963-4888-93D3-C5EB196E78E0}"/>
              </a:ext>
            </a:extLst>
          </p:cNvPr>
          <p:cNvSpPr>
            <a:spLocks noGrp="1"/>
          </p:cNvSpPr>
          <p:nvPr>
            <p:ph type="body" idx="1"/>
          </p:nvPr>
        </p:nvSpPr>
        <p:spPr/>
        <p:txBody>
          <a:bodyPr/>
          <a:lstStyle/>
          <a:p>
            <a:r>
              <a:rPr lang="en-US" dirty="0"/>
              <a:t>Limited by Wages	</a:t>
            </a:r>
          </a:p>
        </p:txBody>
      </p:sp>
      <p:sp>
        <p:nvSpPr>
          <p:cNvPr id="4" name="Content Placeholder 3">
            <a:extLst>
              <a:ext uri="{FF2B5EF4-FFF2-40B4-BE49-F238E27FC236}">
                <a16:creationId xmlns:a16="http://schemas.microsoft.com/office/drawing/2014/main" id="{DA8AEA8D-AD16-4793-A6D2-6DF7C5812BF8}"/>
              </a:ext>
            </a:extLst>
          </p:cNvPr>
          <p:cNvSpPr>
            <a:spLocks noGrp="1"/>
          </p:cNvSpPr>
          <p:nvPr>
            <p:ph sz="half" idx="2"/>
          </p:nvPr>
        </p:nvSpPr>
        <p:spPr/>
        <p:txBody>
          <a:bodyPr>
            <a:normAutofit fontScale="77500" lnSpcReduction="20000"/>
          </a:bodyPr>
          <a:lstStyle/>
          <a:p>
            <a:r>
              <a:rPr lang="en-US" dirty="0"/>
              <a:t>Income: $3,500,000</a:t>
            </a:r>
          </a:p>
          <a:p>
            <a:r>
              <a:rPr lang="en-US" dirty="0"/>
              <a:t>Wages: $125,000</a:t>
            </a:r>
          </a:p>
          <a:p>
            <a:r>
              <a:rPr lang="en-US" dirty="0"/>
              <a:t>Property: $0</a:t>
            </a:r>
          </a:p>
          <a:p>
            <a:r>
              <a:rPr lang="en-US" dirty="0"/>
              <a:t>QBI Deduction: $62,500 ($125,000*50%)</a:t>
            </a:r>
          </a:p>
          <a:p>
            <a:r>
              <a:rPr lang="en-US" dirty="0"/>
              <a:t>Tax Savings: $23,125 ($62,500*37%)</a:t>
            </a:r>
          </a:p>
        </p:txBody>
      </p:sp>
      <p:sp>
        <p:nvSpPr>
          <p:cNvPr id="5" name="Text Placeholder 4">
            <a:extLst>
              <a:ext uri="{FF2B5EF4-FFF2-40B4-BE49-F238E27FC236}">
                <a16:creationId xmlns:a16="http://schemas.microsoft.com/office/drawing/2014/main" id="{3BA84AF2-AE51-4EE7-B1D1-0D4736086357}"/>
              </a:ext>
            </a:extLst>
          </p:cNvPr>
          <p:cNvSpPr>
            <a:spLocks noGrp="1"/>
          </p:cNvSpPr>
          <p:nvPr>
            <p:ph type="body" sz="quarter" idx="3"/>
          </p:nvPr>
        </p:nvSpPr>
        <p:spPr/>
        <p:txBody>
          <a:bodyPr/>
          <a:lstStyle/>
          <a:p>
            <a:r>
              <a:rPr lang="en-US" dirty="0"/>
              <a:t>Not limited by Wages</a:t>
            </a:r>
          </a:p>
        </p:txBody>
      </p:sp>
      <p:sp>
        <p:nvSpPr>
          <p:cNvPr id="6" name="Content Placeholder 5">
            <a:extLst>
              <a:ext uri="{FF2B5EF4-FFF2-40B4-BE49-F238E27FC236}">
                <a16:creationId xmlns:a16="http://schemas.microsoft.com/office/drawing/2014/main" id="{71F45980-687E-4890-A1A8-F4A18AC6E253}"/>
              </a:ext>
            </a:extLst>
          </p:cNvPr>
          <p:cNvSpPr>
            <a:spLocks noGrp="1"/>
          </p:cNvSpPr>
          <p:nvPr>
            <p:ph sz="quarter" idx="4"/>
          </p:nvPr>
        </p:nvSpPr>
        <p:spPr/>
        <p:txBody>
          <a:bodyPr>
            <a:normAutofit fontScale="77500" lnSpcReduction="20000"/>
          </a:bodyPr>
          <a:lstStyle/>
          <a:p>
            <a:r>
              <a:rPr lang="en-US" dirty="0"/>
              <a:t>Income: $2,475,000 ($3.5 less wages &amp; PR taxes)</a:t>
            </a:r>
          </a:p>
          <a:p>
            <a:r>
              <a:rPr lang="en-US" dirty="0"/>
              <a:t>Wages: $1,125,000</a:t>
            </a:r>
          </a:p>
          <a:p>
            <a:r>
              <a:rPr lang="en-US" dirty="0"/>
              <a:t>Property: $0</a:t>
            </a:r>
          </a:p>
          <a:p>
            <a:r>
              <a:rPr lang="en-US" dirty="0"/>
              <a:t>QBI Deduction: $495,000</a:t>
            </a:r>
          </a:p>
          <a:p>
            <a:r>
              <a:rPr lang="en-US" dirty="0"/>
              <a:t>Income Tax Savings: $183,150 ($495,000*37%)</a:t>
            </a:r>
          </a:p>
          <a:p>
            <a:r>
              <a:rPr lang="en-US" dirty="0"/>
              <a:t>Additional Payroll Taxes: $65,650</a:t>
            </a:r>
          </a:p>
          <a:p>
            <a:r>
              <a:rPr lang="en-US" dirty="0"/>
              <a:t>Net Tax Savings: $117,500 ($183,150-$65,650)</a:t>
            </a:r>
          </a:p>
        </p:txBody>
      </p:sp>
      <p:pic>
        <p:nvPicPr>
          <p:cNvPr id="7" name="Picture 6">
            <a:extLst>
              <a:ext uri="{FF2B5EF4-FFF2-40B4-BE49-F238E27FC236}">
                <a16:creationId xmlns:a16="http://schemas.microsoft.com/office/drawing/2014/main" id="{3C735216-79A6-4E6E-BB38-FDAEA59AF8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6337882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86976-2C10-441C-8B2B-37A9D88E06AD}"/>
              </a:ext>
            </a:extLst>
          </p:cNvPr>
          <p:cNvSpPr>
            <a:spLocks noGrp="1"/>
          </p:cNvSpPr>
          <p:nvPr>
            <p:ph type="title"/>
          </p:nvPr>
        </p:nvSpPr>
        <p:spPr/>
        <p:txBody>
          <a:bodyPr/>
          <a:lstStyle/>
          <a:p>
            <a:r>
              <a:rPr lang="en-US" b="1" i="1" dirty="0"/>
              <a:t>Aggregation	</a:t>
            </a:r>
          </a:p>
        </p:txBody>
      </p:sp>
      <p:sp>
        <p:nvSpPr>
          <p:cNvPr id="3" name="Content Placeholder 2">
            <a:extLst>
              <a:ext uri="{FF2B5EF4-FFF2-40B4-BE49-F238E27FC236}">
                <a16:creationId xmlns:a16="http://schemas.microsoft.com/office/drawing/2014/main" id="{A0C472AE-F07B-489F-AC09-98333FB749EE}"/>
              </a:ext>
            </a:extLst>
          </p:cNvPr>
          <p:cNvSpPr>
            <a:spLocks noGrp="1"/>
          </p:cNvSpPr>
          <p:nvPr>
            <p:ph idx="1"/>
          </p:nvPr>
        </p:nvSpPr>
        <p:spPr/>
        <p:txBody>
          <a:bodyPr>
            <a:normAutofit fontScale="85000" lnSpcReduction="10000"/>
          </a:bodyPr>
          <a:lstStyle/>
          <a:p>
            <a:r>
              <a:rPr lang="en-US" dirty="0"/>
              <a:t>Allows trades or businesses to combine wages and capital</a:t>
            </a:r>
          </a:p>
          <a:p>
            <a:r>
              <a:rPr lang="en-US" dirty="0"/>
              <a:t>The “Must” Qualifications</a:t>
            </a:r>
          </a:p>
          <a:p>
            <a:pPr lvl="1"/>
            <a:r>
              <a:rPr lang="en-US" dirty="0"/>
              <a:t>Same person or group of persons own 50% or more of each business being aggregated</a:t>
            </a:r>
          </a:p>
          <a:p>
            <a:pPr lvl="1"/>
            <a:r>
              <a:rPr lang="en-US" dirty="0"/>
              <a:t>Ownership exists for majority of tax year, including last day of tax year</a:t>
            </a:r>
          </a:p>
          <a:p>
            <a:pPr lvl="1"/>
            <a:r>
              <a:rPr lang="en-US" dirty="0"/>
              <a:t>Trades or businesses must have same tax year</a:t>
            </a:r>
          </a:p>
          <a:p>
            <a:pPr lvl="1"/>
            <a:r>
              <a:rPr lang="en-US" dirty="0"/>
              <a:t>None of trades or businesses are specified service trades or businesses</a:t>
            </a:r>
          </a:p>
          <a:p>
            <a:r>
              <a:rPr lang="en-US" dirty="0"/>
              <a:t>The “2/3” Qualifications</a:t>
            </a:r>
          </a:p>
          <a:p>
            <a:pPr lvl="1"/>
            <a:r>
              <a:rPr lang="en-US" dirty="0"/>
              <a:t>Products, property, or services typically offered together</a:t>
            </a:r>
          </a:p>
          <a:p>
            <a:pPr lvl="1"/>
            <a:r>
              <a:rPr lang="en-US" dirty="0"/>
              <a:t>Share centralized business elements</a:t>
            </a:r>
          </a:p>
          <a:p>
            <a:pPr lvl="1"/>
            <a:r>
              <a:rPr lang="en-US" dirty="0"/>
              <a:t>Operate in coordination with businesses in group</a:t>
            </a:r>
          </a:p>
          <a:p>
            <a:pPr marL="457200" lvl="1" indent="0">
              <a:buNone/>
            </a:pPr>
            <a:endParaRPr lang="en-US" dirty="0"/>
          </a:p>
        </p:txBody>
      </p:sp>
      <p:pic>
        <p:nvPicPr>
          <p:cNvPr id="4" name="Picture 3">
            <a:extLst>
              <a:ext uri="{FF2B5EF4-FFF2-40B4-BE49-F238E27FC236}">
                <a16:creationId xmlns:a16="http://schemas.microsoft.com/office/drawing/2014/main" id="{A7B55D95-EC3B-45E7-B2AA-85FF141BF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0958546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69745-FF24-4071-AEC9-1458DF67368A}"/>
              </a:ext>
            </a:extLst>
          </p:cNvPr>
          <p:cNvSpPr>
            <a:spLocks noGrp="1"/>
          </p:cNvSpPr>
          <p:nvPr>
            <p:ph type="title"/>
          </p:nvPr>
        </p:nvSpPr>
        <p:spPr>
          <a:xfrm>
            <a:off x="1249961" y="1600199"/>
            <a:ext cx="3173482" cy="4297680"/>
          </a:xfrm>
        </p:spPr>
        <p:txBody>
          <a:bodyPr anchor="ctr">
            <a:normAutofit/>
          </a:bodyPr>
          <a:lstStyle/>
          <a:p>
            <a:r>
              <a:rPr lang="en-US" sz="3000" i="1" dirty="0"/>
              <a:t>QBI Comprehensive Example</a:t>
            </a:r>
          </a:p>
        </p:txBody>
      </p:sp>
      <p:sp>
        <p:nvSpPr>
          <p:cNvPr id="3" name="Content Placeholder 2">
            <a:extLst>
              <a:ext uri="{FF2B5EF4-FFF2-40B4-BE49-F238E27FC236}">
                <a16:creationId xmlns:a16="http://schemas.microsoft.com/office/drawing/2014/main" id="{2254E874-7158-4C18-BBF4-EE880FC58169}"/>
              </a:ext>
            </a:extLst>
          </p:cNvPr>
          <p:cNvSpPr>
            <a:spLocks noGrp="1"/>
          </p:cNvSpPr>
          <p:nvPr>
            <p:ph idx="1"/>
          </p:nvPr>
        </p:nvSpPr>
        <p:spPr>
          <a:xfrm>
            <a:off x="4885151" y="1843600"/>
            <a:ext cx="6169703" cy="4297680"/>
          </a:xfrm>
        </p:spPr>
        <p:txBody>
          <a:bodyPr anchor="ctr">
            <a:normAutofit lnSpcReduction="10000"/>
          </a:bodyPr>
          <a:lstStyle/>
          <a:p>
            <a:r>
              <a:rPr lang="en-US" b="1" dirty="0">
                <a:solidFill>
                  <a:schemeClr val="tx2"/>
                </a:solidFill>
              </a:rPr>
              <a:t>Example </a:t>
            </a:r>
            <a:r>
              <a:rPr lang="en-US" dirty="0"/>
              <a:t>– Alice has $200k of income from law firm on k-1, Bill has $200k income from real estate k-1 with no allocated wages and $1M of asset basis, and another $100k income from real estate management company with $200k of allocated wages.  A&amp;B get no QBI deduction for Alice because the law firm is a SSTB and they are over the income threshold.  They do get QBI on Bill’s income.  Separately calculating the QBI for Bill’s two businesses results in $45k of QBI deductions, well short of the full 20% which would be $60k.  Aggregation election allows us to group Bill’s two businesses together, result is $60k tax deduction.</a:t>
            </a:r>
          </a:p>
        </p:txBody>
      </p:sp>
      <p:pic>
        <p:nvPicPr>
          <p:cNvPr id="6" name="Picture 5">
            <a:extLst>
              <a:ext uri="{FF2B5EF4-FFF2-40B4-BE49-F238E27FC236}">
                <a16:creationId xmlns:a16="http://schemas.microsoft.com/office/drawing/2014/main" id="{AD1F7B2C-4134-4F75-AAA2-01A9DAC599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4702585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D5C33-2BC9-46AF-A6B2-F54E4474FAB8}"/>
              </a:ext>
            </a:extLst>
          </p:cNvPr>
          <p:cNvSpPr>
            <a:spLocks noGrp="1"/>
          </p:cNvSpPr>
          <p:nvPr>
            <p:ph type="title"/>
          </p:nvPr>
        </p:nvSpPr>
        <p:spPr/>
        <p:txBody>
          <a:bodyPr/>
          <a:lstStyle/>
          <a:p>
            <a:r>
              <a:rPr lang="en-US" b="1" i="1" dirty="0"/>
              <a:t>QBI Steps to Identification	</a:t>
            </a:r>
          </a:p>
        </p:txBody>
      </p:sp>
      <p:sp>
        <p:nvSpPr>
          <p:cNvPr id="3" name="Content Placeholder 2">
            <a:extLst>
              <a:ext uri="{FF2B5EF4-FFF2-40B4-BE49-F238E27FC236}">
                <a16:creationId xmlns:a16="http://schemas.microsoft.com/office/drawing/2014/main" id="{462DADDA-B5BF-4E70-9F7C-4180B04AC66A}"/>
              </a:ext>
            </a:extLst>
          </p:cNvPr>
          <p:cNvSpPr>
            <a:spLocks noGrp="1"/>
          </p:cNvSpPr>
          <p:nvPr>
            <p:ph idx="1"/>
          </p:nvPr>
        </p:nvSpPr>
        <p:spPr/>
        <p:txBody>
          <a:bodyPr>
            <a:normAutofit/>
          </a:bodyPr>
          <a:lstStyle/>
          <a:p>
            <a:pPr marL="514350" indent="-514350">
              <a:buFont typeface="+mj-lt"/>
              <a:buAutoNum type="arabicPeriod"/>
            </a:pPr>
            <a:r>
              <a:rPr lang="en-US" dirty="0"/>
              <a:t>Does taxpayer have a trade or business?</a:t>
            </a:r>
          </a:p>
          <a:p>
            <a:pPr marL="514350" indent="-514350">
              <a:buFont typeface="+mj-lt"/>
              <a:buAutoNum type="arabicPeriod"/>
            </a:pPr>
            <a:r>
              <a:rPr lang="en-US" dirty="0"/>
              <a:t>What is the taxpayer’s taxable income?</a:t>
            </a:r>
          </a:p>
          <a:p>
            <a:pPr marL="514350" indent="-514350">
              <a:buFont typeface="+mj-lt"/>
              <a:buAutoNum type="arabicPeriod"/>
            </a:pPr>
            <a:r>
              <a:rPr lang="en-US" dirty="0"/>
              <a:t>Is the qualified business income being limited?</a:t>
            </a:r>
          </a:p>
          <a:p>
            <a:pPr marL="514350" indent="-514350">
              <a:buFont typeface="+mj-lt"/>
              <a:buAutoNum type="arabicPeriod"/>
            </a:pPr>
            <a:r>
              <a:rPr lang="en-US" dirty="0"/>
              <a:t>Is there a loss carryover from the previous year?</a:t>
            </a:r>
          </a:p>
          <a:p>
            <a:pPr marL="514350" indent="-514350">
              <a:buFont typeface="+mj-lt"/>
              <a:buAutoNum type="arabicPeriod"/>
            </a:pPr>
            <a:r>
              <a:rPr lang="en-US" dirty="0"/>
              <a:t>Is the business a specified service?</a:t>
            </a:r>
          </a:p>
          <a:p>
            <a:pPr marL="514350" indent="-514350">
              <a:buFont typeface="+mj-lt"/>
              <a:buAutoNum type="arabicPeriod"/>
            </a:pPr>
            <a:r>
              <a:rPr lang="en-US" dirty="0"/>
              <a:t>If not specified service, see where the limitation originates.</a:t>
            </a:r>
          </a:p>
        </p:txBody>
      </p:sp>
      <p:pic>
        <p:nvPicPr>
          <p:cNvPr id="4" name="Picture 3">
            <a:extLst>
              <a:ext uri="{FF2B5EF4-FFF2-40B4-BE49-F238E27FC236}">
                <a16:creationId xmlns:a16="http://schemas.microsoft.com/office/drawing/2014/main" id="{8CCDA25A-2E1F-4314-B840-F90A6F3D9E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2404797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557192"/>
            <a:ext cx="9603275" cy="1049235"/>
          </a:xfrm>
        </p:spPr>
        <p:txBody>
          <a:bodyPr>
            <a:normAutofit/>
          </a:bodyPr>
          <a:lstStyle/>
          <a:p>
            <a:r>
              <a:rPr lang="en-US" b="1" i="1" dirty="0"/>
              <a:t>Polling question #5</a:t>
            </a:r>
            <a:br>
              <a:rPr lang="en-US" b="1" i="1" dirty="0"/>
            </a:br>
            <a:endParaRPr lang="en-US" b="1" i="1"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pPr marL="914400" lvl="2" indent="0">
              <a:buNone/>
            </a:pPr>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9137190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42C14A9-3617-46DD-9FC4-ED828A7D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19AB0109-1C89-41F0-9EDF-3DE017BE3F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6B5AC9ED-980F-43CF-9CA4-94902EEC011C}"/>
              </a:ext>
            </a:extLst>
          </p:cNvPr>
          <p:cNvSpPr>
            <a:spLocks noGrp="1"/>
          </p:cNvSpPr>
          <p:nvPr>
            <p:ph type="title"/>
          </p:nvPr>
        </p:nvSpPr>
        <p:spPr>
          <a:xfrm>
            <a:off x="1451579" y="804519"/>
            <a:ext cx="5550357" cy="1049235"/>
          </a:xfrm>
        </p:spPr>
        <p:txBody>
          <a:bodyPr>
            <a:normAutofit/>
          </a:bodyPr>
          <a:lstStyle/>
          <a:p>
            <a:r>
              <a:rPr lang="en-US" b="1" i="1" dirty="0"/>
              <a:t>Estate and Gift</a:t>
            </a:r>
          </a:p>
        </p:txBody>
      </p:sp>
      <p:sp>
        <p:nvSpPr>
          <p:cNvPr id="20" name="Rectangle 19">
            <a:extLst>
              <a:ext uri="{FF2B5EF4-FFF2-40B4-BE49-F238E27FC236}">
                <a16:creationId xmlns:a16="http://schemas.microsoft.com/office/drawing/2014/main" id="{19E5CB6C-D5A1-44AB-BAD0-E76C67ED2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a:extLst>
              <a:ext uri="{FF2B5EF4-FFF2-40B4-BE49-F238E27FC236}">
                <a16:creationId xmlns:a16="http://schemas.microsoft.com/office/drawing/2014/main" id="{8BDFDB78-A85A-4B87-92ED-85A02454C4E4}"/>
              </a:ext>
            </a:extLst>
          </p:cNvPr>
          <p:cNvSpPr>
            <a:spLocks noGrp="1"/>
          </p:cNvSpPr>
          <p:nvPr>
            <p:ph idx="1"/>
          </p:nvPr>
        </p:nvSpPr>
        <p:spPr>
          <a:xfrm>
            <a:off x="1451579" y="2015732"/>
            <a:ext cx="7092057" cy="4112681"/>
          </a:xfrm>
        </p:spPr>
        <p:txBody>
          <a:bodyPr>
            <a:normAutofit/>
          </a:bodyPr>
          <a:lstStyle/>
          <a:p>
            <a:pPr>
              <a:lnSpc>
                <a:spcPct val="110000"/>
              </a:lnSpc>
            </a:pPr>
            <a:r>
              <a:rPr lang="en-US" sz="1600" dirty="0"/>
              <a:t>Federal estate tax exemption now $11.58M and indexed for inflation per person</a:t>
            </a:r>
          </a:p>
          <a:p>
            <a:pPr>
              <a:lnSpc>
                <a:spcPct val="110000"/>
              </a:lnSpc>
            </a:pPr>
            <a:r>
              <a:rPr lang="en-US" sz="1600" dirty="0"/>
              <a:t>Flat 40% federal estate tax rate applies (after $1M of taxable)</a:t>
            </a:r>
          </a:p>
          <a:p>
            <a:pPr>
              <a:lnSpc>
                <a:spcPct val="110000"/>
              </a:lnSpc>
            </a:pPr>
            <a:r>
              <a:rPr lang="en-US" sz="1600" dirty="0"/>
              <a:t>Gift tax rules match up with estate tax rules</a:t>
            </a:r>
          </a:p>
          <a:p>
            <a:pPr>
              <a:lnSpc>
                <a:spcPct val="110000"/>
              </a:lnSpc>
            </a:pPr>
            <a:r>
              <a:rPr lang="en-US" sz="1600" dirty="0"/>
              <a:t>Gift tax annual exclusion is $15,000 for 2020</a:t>
            </a:r>
          </a:p>
          <a:p>
            <a:pPr>
              <a:lnSpc>
                <a:spcPct val="110000"/>
              </a:lnSpc>
            </a:pPr>
            <a:r>
              <a:rPr lang="en-US" sz="1600" dirty="0"/>
              <a:t>Increased Federal estate and gift rules expire after Dec 31, 2025</a:t>
            </a:r>
          </a:p>
          <a:p>
            <a:pPr>
              <a:lnSpc>
                <a:spcPct val="110000"/>
              </a:lnSpc>
            </a:pPr>
            <a:r>
              <a:rPr lang="en-US" sz="1600" dirty="0"/>
              <a:t>MN estate tax exemption $3.0M for 2020</a:t>
            </a:r>
          </a:p>
          <a:p>
            <a:pPr>
              <a:lnSpc>
                <a:spcPct val="110000"/>
              </a:lnSpc>
            </a:pPr>
            <a:r>
              <a:rPr lang="en-US" sz="1600" dirty="0"/>
              <a:t>MN estate tax rate range  s 13% to 16%</a:t>
            </a:r>
          </a:p>
          <a:p>
            <a:pPr>
              <a:lnSpc>
                <a:spcPct val="110000"/>
              </a:lnSpc>
            </a:pPr>
            <a:r>
              <a:rPr lang="en-US" sz="1600" dirty="0"/>
              <a:t>MN has a 3 year lookback on gifts</a:t>
            </a:r>
          </a:p>
          <a:p>
            <a:pPr>
              <a:lnSpc>
                <a:spcPct val="110000"/>
              </a:lnSpc>
            </a:pPr>
            <a:r>
              <a:rPr lang="en-US" sz="1600" dirty="0"/>
              <a:t>MN has increased estate exemption (add’l $2M)  for qualified small business</a:t>
            </a:r>
          </a:p>
          <a:p>
            <a:pPr marL="0" indent="0">
              <a:lnSpc>
                <a:spcPct val="110000"/>
              </a:lnSpc>
              <a:buNone/>
            </a:pPr>
            <a:endParaRPr lang="en-US" sz="1400" dirty="0"/>
          </a:p>
        </p:txBody>
      </p:sp>
      <p:pic>
        <p:nvPicPr>
          <p:cNvPr id="5" name="Picture 4">
            <a:extLst>
              <a:ext uri="{FF2B5EF4-FFF2-40B4-BE49-F238E27FC236}">
                <a16:creationId xmlns:a16="http://schemas.microsoft.com/office/drawing/2014/main" id="{EA1812D0-F799-45A7-A16D-56C69268CC70}"/>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6605" r="-1" b="37143"/>
          <a:stretch/>
        </p:blipFill>
        <p:spPr>
          <a:xfrm>
            <a:off x="8248072" y="2008046"/>
            <a:ext cx="3681357" cy="2825347"/>
          </a:xfrm>
          <a:prstGeom prst="rect">
            <a:avLst/>
          </a:prstGeom>
        </p:spPr>
      </p:pic>
      <p:pic>
        <p:nvPicPr>
          <p:cNvPr id="22" name="Picture 21">
            <a:extLst>
              <a:ext uri="{FF2B5EF4-FFF2-40B4-BE49-F238E27FC236}">
                <a16:creationId xmlns:a16="http://schemas.microsoft.com/office/drawing/2014/main" id="{D5A16967-5C32-4A48-9F02-4F0228AC8DB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4" name="Straight Connector 23">
            <a:extLst>
              <a:ext uri="{FF2B5EF4-FFF2-40B4-BE49-F238E27FC236}">
                <a16:creationId xmlns:a16="http://schemas.microsoft.com/office/drawing/2014/main" id="{942D078B-EF20-4DB1-AA1B-87F212C56A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3764248E-E3FF-4FFA-B741-AF0501F840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7721425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42C14A9-3617-46DD-9FC4-ED828A7D3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19AB0109-1C89-41F0-9EDF-3DE017BE3F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a:extLst>
              <a:ext uri="{FF2B5EF4-FFF2-40B4-BE49-F238E27FC236}">
                <a16:creationId xmlns:a16="http://schemas.microsoft.com/office/drawing/2014/main" id="{6B5AC9ED-980F-43CF-9CA4-94902EEC011C}"/>
              </a:ext>
            </a:extLst>
          </p:cNvPr>
          <p:cNvSpPr>
            <a:spLocks noGrp="1"/>
          </p:cNvSpPr>
          <p:nvPr>
            <p:ph type="title"/>
          </p:nvPr>
        </p:nvSpPr>
        <p:spPr>
          <a:xfrm>
            <a:off x="1451579" y="804519"/>
            <a:ext cx="5550357" cy="1049235"/>
          </a:xfrm>
        </p:spPr>
        <p:txBody>
          <a:bodyPr>
            <a:normAutofit/>
          </a:bodyPr>
          <a:lstStyle/>
          <a:p>
            <a:r>
              <a:rPr lang="en-US" b="1" i="1" dirty="0"/>
              <a:t>Polling question #6</a:t>
            </a:r>
            <a:br>
              <a:rPr lang="en-US" b="1" i="1" dirty="0"/>
            </a:br>
            <a:endParaRPr lang="en-US" b="1" i="1" dirty="0"/>
          </a:p>
        </p:txBody>
      </p:sp>
      <p:sp>
        <p:nvSpPr>
          <p:cNvPr id="20" name="Rectangle 19">
            <a:extLst>
              <a:ext uri="{FF2B5EF4-FFF2-40B4-BE49-F238E27FC236}">
                <a16:creationId xmlns:a16="http://schemas.microsoft.com/office/drawing/2014/main" id="{19E5CB6C-D5A1-44AB-BAD0-E76C67ED2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3" name="Content Placeholder 2">
            <a:extLst>
              <a:ext uri="{FF2B5EF4-FFF2-40B4-BE49-F238E27FC236}">
                <a16:creationId xmlns:a16="http://schemas.microsoft.com/office/drawing/2014/main" id="{8BDFDB78-A85A-4B87-92ED-85A02454C4E4}"/>
              </a:ext>
            </a:extLst>
          </p:cNvPr>
          <p:cNvSpPr>
            <a:spLocks noGrp="1"/>
          </p:cNvSpPr>
          <p:nvPr>
            <p:ph idx="1"/>
          </p:nvPr>
        </p:nvSpPr>
        <p:spPr>
          <a:xfrm>
            <a:off x="1451579" y="2015732"/>
            <a:ext cx="8246603" cy="4112681"/>
          </a:xfrm>
        </p:spPr>
        <p:txBody>
          <a:bodyPr>
            <a:normAutofit/>
          </a:bodyPr>
          <a:lstStyle/>
          <a:p>
            <a:pPr marL="0" indent="0">
              <a:lnSpc>
                <a:spcPct val="110000"/>
              </a:lnSpc>
              <a:buNone/>
            </a:pPr>
            <a:endParaRPr lang="en-US" sz="1400" dirty="0"/>
          </a:p>
          <a:p>
            <a:pPr marL="0" indent="0">
              <a:lnSpc>
                <a:spcPct val="110000"/>
              </a:lnSpc>
              <a:buNone/>
            </a:pPr>
            <a:endParaRPr lang="en-US" sz="1400" dirty="0"/>
          </a:p>
        </p:txBody>
      </p:sp>
      <p:pic>
        <p:nvPicPr>
          <p:cNvPr id="22" name="Picture 21">
            <a:extLst>
              <a:ext uri="{FF2B5EF4-FFF2-40B4-BE49-F238E27FC236}">
                <a16:creationId xmlns:a16="http://schemas.microsoft.com/office/drawing/2014/main" id="{D5A16967-5C32-4A48-9F02-4F0228AC8DB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4" name="Straight Connector 23">
            <a:extLst>
              <a:ext uri="{FF2B5EF4-FFF2-40B4-BE49-F238E27FC236}">
                <a16:creationId xmlns:a16="http://schemas.microsoft.com/office/drawing/2014/main" id="{942D078B-EF20-4DB1-AA1B-87F212C56A9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3764248E-E3FF-4FFA-B741-AF0501F840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3065559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Biden tax proposals</a:t>
            </a: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b="1" dirty="0"/>
              <a:t>Impact on taxpayers over $400k of income (not defined as to joint or other)</a:t>
            </a:r>
            <a:endParaRPr lang="en-US" sz="1400" dirty="0"/>
          </a:p>
          <a:p>
            <a:pPr lvl="1"/>
            <a:r>
              <a:rPr lang="en-US" dirty="0"/>
              <a:t>Increase in ordinary income tax brackets for individuals </a:t>
            </a:r>
            <a:endParaRPr lang="en-US" sz="1200" dirty="0"/>
          </a:p>
          <a:p>
            <a:pPr lvl="1"/>
            <a:r>
              <a:rPr lang="en-US" dirty="0"/>
              <a:t>Eliminate Qualified Business Income Deduction </a:t>
            </a:r>
            <a:endParaRPr lang="en-US" sz="1200" dirty="0"/>
          </a:p>
          <a:p>
            <a:pPr lvl="1"/>
            <a:r>
              <a:rPr lang="en-US" dirty="0"/>
              <a:t>Eliminate Like Kind Exchange </a:t>
            </a:r>
            <a:endParaRPr lang="en-US" sz="1200" dirty="0"/>
          </a:p>
          <a:p>
            <a:r>
              <a:rPr lang="en-US" b="1" dirty="0"/>
              <a:t>Impact on taxpayers over $1m of income (not defined as to joint or other)</a:t>
            </a:r>
            <a:endParaRPr lang="en-US" sz="1400" dirty="0"/>
          </a:p>
          <a:p>
            <a:pPr lvl="1"/>
            <a:r>
              <a:rPr lang="en-US" dirty="0"/>
              <a:t>Long-term capital gains and qualified dividend tax rates would increase to ordinary income tax rates</a:t>
            </a:r>
            <a:endParaRPr lang="en-US" sz="1200" dirty="0"/>
          </a:p>
          <a:p>
            <a:pPr marL="0" indent="0">
              <a:buNone/>
            </a:pPr>
            <a:r>
              <a:rPr lang="en-US" dirty="0"/>
              <a:t> </a:t>
            </a:r>
            <a:endParaRPr lang="en-US" sz="1400"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174616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3EA62-3EF0-43CD-8640-EB9B35C01606}"/>
              </a:ext>
            </a:extLst>
          </p:cNvPr>
          <p:cNvSpPr>
            <a:spLocks noGrp="1"/>
          </p:cNvSpPr>
          <p:nvPr>
            <p:ph type="title"/>
          </p:nvPr>
        </p:nvSpPr>
        <p:spPr/>
        <p:txBody>
          <a:bodyPr/>
          <a:lstStyle/>
          <a:p>
            <a:r>
              <a:rPr lang="en-US" b="1" i="1" dirty="0"/>
              <a:t>Standard Deduction</a:t>
            </a:r>
            <a:endParaRPr lang="en-US" dirty="0"/>
          </a:p>
        </p:txBody>
      </p:sp>
      <p:sp>
        <p:nvSpPr>
          <p:cNvPr id="3" name="Content Placeholder 2">
            <a:extLst>
              <a:ext uri="{FF2B5EF4-FFF2-40B4-BE49-F238E27FC236}">
                <a16:creationId xmlns:a16="http://schemas.microsoft.com/office/drawing/2014/main" id="{BBD77879-6F21-4031-99ED-240E64E561AB}"/>
              </a:ext>
            </a:extLst>
          </p:cNvPr>
          <p:cNvSpPr>
            <a:spLocks noGrp="1"/>
          </p:cNvSpPr>
          <p:nvPr>
            <p:ph idx="1"/>
          </p:nvPr>
        </p:nvSpPr>
        <p:spPr/>
        <p:txBody>
          <a:bodyPr>
            <a:normAutofit/>
          </a:bodyPr>
          <a:lstStyle/>
          <a:p>
            <a:r>
              <a:rPr lang="en-US" dirty="0"/>
              <a:t>For 2020, the standard deduction amounts are $12,400 for singles and those who use married filing separate status, $24,800 for married joint filing couples, and $18,650 for heads of household.</a:t>
            </a:r>
          </a:p>
          <a:p>
            <a:r>
              <a:rPr lang="en-US" dirty="0"/>
              <a:t>If your total annual itemizable deductions for 2020 will be close to your standard deduction amount, consider making additional expenditures before year-end to exceed your standard deduction. That will lower this year’s tax bill. Next year, you can claim the standard deduction, which will be increased a bit to account for inflation.</a:t>
            </a:r>
          </a:p>
          <a:p>
            <a:endParaRPr lang="en-US" dirty="0"/>
          </a:p>
          <a:p>
            <a:endParaRPr lang="en-US" dirty="0"/>
          </a:p>
        </p:txBody>
      </p:sp>
      <p:pic>
        <p:nvPicPr>
          <p:cNvPr id="4" name="Picture 3">
            <a:extLst>
              <a:ext uri="{FF2B5EF4-FFF2-40B4-BE49-F238E27FC236}">
                <a16:creationId xmlns:a16="http://schemas.microsoft.com/office/drawing/2014/main" id="{0BE2FA7B-5971-4DA2-BA63-00557C2A9D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955289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Biden tax proposals</a:t>
            </a: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fontScale="70000" lnSpcReduction="20000"/>
          </a:bodyPr>
          <a:lstStyle/>
          <a:p>
            <a:r>
              <a:rPr lang="en-US" b="1" dirty="0"/>
              <a:t>Itemized Deductions:	</a:t>
            </a:r>
            <a:endParaRPr lang="en-US" dirty="0"/>
          </a:p>
          <a:p>
            <a:pPr lvl="1"/>
            <a:r>
              <a:rPr lang="en-US" dirty="0"/>
              <a:t>Cap the value of itemized deductions to  28% maximum benefit, lower rate applies if taxpayer in lower rate.</a:t>
            </a:r>
          </a:p>
          <a:p>
            <a:r>
              <a:rPr lang="en-US" b="1" dirty="0"/>
              <a:t>Credits:</a:t>
            </a:r>
          </a:p>
          <a:p>
            <a:r>
              <a:rPr lang="en-US" dirty="0"/>
              <a:t>Flat retirement contribution credit of 26% of contribution amount. </a:t>
            </a:r>
          </a:p>
          <a:p>
            <a:r>
              <a:rPr lang="en-US" dirty="0"/>
              <a:t>Child and Dependent Care Credit</a:t>
            </a:r>
            <a:r>
              <a:rPr lang="en-US" b="1" dirty="0"/>
              <a:t> </a:t>
            </a:r>
            <a:endParaRPr lang="en-US" sz="1400" dirty="0"/>
          </a:p>
          <a:p>
            <a:pPr lvl="1"/>
            <a:r>
              <a:rPr lang="en-US" dirty="0"/>
              <a:t>Range of $3k to $8k for one child to $6k to $16k for two or more children. (currently $3k for one child $6k for two or more children)</a:t>
            </a:r>
            <a:endParaRPr lang="en-US" sz="1200" dirty="0"/>
          </a:p>
          <a:p>
            <a:r>
              <a:rPr lang="en-US" dirty="0"/>
              <a:t>First-time Homebuyer Credit is refundable and advanceable of up to $15k</a:t>
            </a:r>
            <a:endParaRPr lang="en-US" sz="1400" dirty="0"/>
          </a:p>
          <a:p>
            <a:r>
              <a:rPr lang="en-US" dirty="0"/>
              <a:t>New Caregiver Credit of $5k for informal long term caregivers</a:t>
            </a:r>
            <a:endParaRPr lang="en-US" sz="1400" dirty="0"/>
          </a:p>
          <a:p>
            <a:r>
              <a:rPr lang="en-US" dirty="0"/>
              <a:t>Child tax credit (currently $2k) - proposed $3,600 for children under 6 / $3k other children under 17</a:t>
            </a:r>
          </a:p>
          <a:p>
            <a:pPr marL="0" indent="0">
              <a:buNone/>
            </a:pPr>
            <a:r>
              <a:rPr lang="en-US" dirty="0"/>
              <a:t> </a:t>
            </a:r>
            <a:endParaRPr lang="en-US" sz="1400"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1769832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Biden tax proposals-Estate tax</a:t>
            </a: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dirty="0"/>
              <a:t>Eliminate the step-up in basis for inherited property</a:t>
            </a:r>
            <a:endParaRPr lang="en-US" sz="1400" dirty="0"/>
          </a:p>
          <a:p>
            <a:r>
              <a:rPr lang="en-US" dirty="0"/>
              <a:t>50% reduction of the exclusion amount from $11.58m to $5.79m</a:t>
            </a:r>
            <a:endParaRPr lang="en-US" sz="1400" dirty="0"/>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342808297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GRIDLOCK?</a:t>
            </a: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dirty="0"/>
              <a:t>Regardless of which candidate is elected President</a:t>
            </a:r>
          </a:p>
          <a:p>
            <a:r>
              <a:rPr lang="en-US" dirty="0"/>
              <a:t>Status Que Congress?</a:t>
            </a:r>
          </a:p>
          <a:p>
            <a:pPr lvl="1"/>
            <a:r>
              <a:rPr lang="en-US" dirty="0"/>
              <a:t>Senate to be decided in 2 GA Runoff elections (Democrats need to win both) </a:t>
            </a:r>
          </a:p>
          <a:p>
            <a:pPr lvl="1"/>
            <a:r>
              <a:rPr lang="en-US" dirty="0"/>
              <a:t>Democrats control House</a:t>
            </a:r>
          </a:p>
          <a:p>
            <a:r>
              <a:rPr lang="en-US" dirty="0"/>
              <a:t>Divided Government = Legislative Gridlock</a:t>
            </a:r>
          </a:p>
          <a:p>
            <a:r>
              <a:rPr lang="en-US" dirty="0"/>
              <a:t>If Biden is elected President with Gridlock , the Tax Cuts &amp; Jobs Act tax cuts should remain in place for at least 2 years</a:t>
            </a:r>
          </a:p>
          <a:p>
            <a:pPr lvl="2"/>
            <a:endParaRPr lang="en-US" sz="1800" dirty="0"/>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2365407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0CE1E-C8FD-42B4-94EE-3841E0610251}"/>
              </a:ext>
            </a:extLst>
          </p:cNvPr>
          <p:cNvSpPr>
            <a:spLocks noGrp="1"/>
          </p:cNvSpPr>
          <p:nvPr>
            <p:ph type="title"/>
          </p:nvPr>
        </p:nvSpPr>
        <p:spPr>
          <a:xfrm>
            <a:off x="1451579" y="761844"/>
            <a:ext cx="9603275" cy="1049235"/>
          </a:xfrm>
        </p:spPr>
        <p:txBody>
          <a:bodyPr>
            <a:normAutofit/>
          </a:bodyPr>
          <a:lstStyle/>
          <a:p>
            <a:r>
              <a:rPr lang="en-US" b="1" i="1" dirty="0"/>
              <a:t>GA RUNOFF</a:t>
            </a:r>
            <a:endParaRPr lang="en-US" dirty="0"/>
          </a:p>
        </p:txBody>
      </p:sp>
      <p:sp>
        <p:nvSpPr>
          <p:cNvPr id="3" name="Content Placeholder 2">
            <a:extLst>
              <a:ext uri="{FF2B5EF4-FFF2-40B4-BE49-F238E27FC236}">
                <a16:creationId xmlns:a16="http://schemas.microsoft.com/office/drawing/2014/main" id="{071D3EC8-6502-4895-8DAA-BF18C3A6A3AD}"/>
              </a:ext>
            </a:extLst>
          </p:cNvPr>
          <p:cNvSpPr>
            <a:spLocks noGrp="1"/>
          </p:cNvSpPr>
          <p:nvPr>
            <p:ph idx="1"/>
          </p:nvPr>
        </p:nvSpPr>
        <p:spPr/>
        <p:txBody>
          <a:bodyPr>
            <a:normAutofit/>
          </a:bodyPr>
          <a:lstStyle/>
          <a:p>
            <a:r>
              <a:rPr lang="en-US" dirty="0"/>
              <a:t>Date January 5 2021</a:t>
            </a:r>
          </a:p>
          <a:p>
            <a:r>
              <a:rPr lang="en-US" dirty="0"/>
              <a:t>November result..</a:t>
            </a:r>
          </a:p>
          <a:p>
            <a:pPr lvl="1"/>
            <a:r>
              <a:rPr lang="en-US" dirty="0"/>
              <a:t>David Perdue (R-GA) 49.88% / Democrat opponent Jon </a:t>
            </a:r>
            <a:r>
              <a:rPr lang="en-US" dirty="0" err="1"/>
              <a:t>Ossoff</a:t>
            </a:r>
            <a:r>
              <a:rPr lang="en-US" dirty="0"/>
              <a:t> (47.88%)</a:t>
            </a:r>
          </a:p>
          <a:p>
            <a:pPr lvl="1"/>
            <a:r>
              <a:rPr lang="en-US" dirty="0"/>
              <a:t>Republicans Loeffler and Collins had 45% / Democrat Warnock had 32.9%</a:t>
            </a:r>
          </a:p>
          <a:p>
            <a:r>
              <a:rPr lang="en-US" dirty="0"/>
              <a:t>No presidential election on the top of the ballot,  anticipated lower turnout</a:t>
            </a:r>
          </a:p>
        </p:txBody>
      </p:sp>
      <p:pic>
        <p:nvPicPr>
          <p:cNvPr id="4" name="Picture 3">
            <a:extLst>
              <a:ext uri="{FF2B5EF4-FFF2-40B4-BE49-F238E27FC236}">
                <a16:creationId xmlns:a16="http://schemas.microsoft.com/office/drawing/2014/main" id="{7225AFEE-DB10-4BAB-8524-AB0D539D8B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7057602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DC598-40C4-400D-9F80-5B7393BAC335}"/>
              </a:ext>
            </a:extLst>
          </p:cNvPr>
          <p:cNvSpPr>
            <a:spLocks noGrp="1"/>
          </p:cNvSpPr>
          <p:nvPr>
            <p:ph type="title"/>
          </p:nvPr>
        </p:nvSpPr>
        <p:spPr/>
        <p:txBody>
          <a:bodyPr>
            <a:normAutofit/>
          </a:bodyPr>
          <a:lstStyle/>
          <a:p>
            <a:r>
              <a:rPr lang="en-US" b="1" i="1" dirty="0"/>
              <a:t>Takeaway Suggestions</a:t>
            </a:r>
          </a:p>
        </p:txBody>
      </p:sp>
      <p:graphicFrame>
        <p:nvGraphicFramePr>
          <p:cNvPr id="6" name="Content Placeholder 2">
            <a:extLst>
              <a:ext uri="{FF2B5EF4-FFF2-40B4-BE49-F238E27FC236}">
                <a16:creationId xmlns:a16="http://schemas.microsoft.com/office/drawing/2014/main" id="{726B273D-30C1-4EB5-9A9E-9025BFB6C846}"/>
              </a:ext>
            </a:extLst>
          </p:cNvPr>
          <p:cNvGraphicFramePr>
            <a:graphicFrameLocks noGrp="1"/>
          </p:cNvGraphicFramePr>
          <p:nvPr>
            <p:ph idx="1"/>
            <p:extLst>
              <p:ext uri="{D42A27DB-BD31-4B8C-83A1-F6EECF244321}">
                <p14:modId xmlns:p14="http://schemas.microsoft.com/office/powerpoint/2010/main" val="3721479733"/>
              </p:ext>
            </p:extLst>
          </p:nvPr>
        </p:nvGraphicFramePr>
        <p:xfrm>
          <a:off x="1451578" y="2015734"/>
          <a:ext cx="8616057" cy="46067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B2EB0C9E-E75A-43B6-A9D1-F026BC699B6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4100144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6B2F7-9ABA-4548-84B1-C9A666954F2D}"/>
              </a:ext>
            </a:extLst>
          </p:cNvPr>
          <p:cNvSpPr>
            <a:spLocks noGrp="1"/>
          </p:cNvSpPr>
          <p:nvPr>
            <p:ph type="title"/>
          </p:nvPr>
        </p:nvSpPr>
        <p:spPr/>
        <p:txBody>
          <a:bodyPr>
            <a:normAutofit/>
          </a:bodyPr>
          <a:lstStyle/>
          <a:p>
            <a:r>
              <a:rPr lang="en-US" b="1" i="1" dirty="0"/>
              <a:t>Questions</a:t>
            </a:r>
          </a:p>
        </p:txBody>
      </p:sp>
      <p:graphicFrame>
        <p:nvGraphicFramePr>
          <p:cNvPr id="5" name="Content Placeholder 2">
            <a:extLst>
              <a:ext uri="{FF2B5EF4-FFF2-40B4-BE49-F238E27FC236}">
                <a16:creationId xmlns:a16="http://schemas.microsoft.com/office/drawing/2014/main" id="{96CCDFBF-BD59-45BB-8326-DA59E679D854}"/>
              </a:ext>
            </a:extLst>
          </p:cNvPr>
          <p:cNvGraphicFramePr>
            <a:graphicFrameLocks noGrp="1"/>
          </p:cNvGraphicFramePr>
          <p:nvPr>
            <p:ph idx="1"/>
            <p:extLst>
              <p:ext uri="{D42A27DB-BD31-4B8C-83A1-F6EECF244321}">
                <p14:modId xmlns:p14="http://schemas.microsoft.com/office/powerpoint/2010/main" val="2633420749"/>
              </p:ext>
            </p:extLst>
          </p:nvPr>
        </p:nvGraphicFramePr>
        <p:xfrm>
          <a:off x="1450975" y="2016125"/>
          <a:ext cx="9604375" cy="34496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6">
            <a:extLst>
              <a:ext uri="{FF2B5EF4-FFF2-40B4-BE49-F238E27FC236}">
                <a16:creationId xmlns:a16="http://schemas.microsoft.com/office/drawing/2014/main" id="{51A6971B-56CC-4CD5-9081-6353FD80E9A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01207" y="1745810"/>
            <a:ext cx="4989586" cy="1847092"/>
          </a:xfrm>
          <a:prstGeom prst="rect">
            <a:avLst/>
          </a:prstGeom>
        </p:spPr>
      </p:pic>
    </p:spTree>
    <p:extLst>
      <p:ext uri="{BB962C8B-B14F-4D97-AF65-F5344CB8AC3E}">
        <p14:creationId xmlns:p14="http://schemas.microsoft.com/office/powerpoint/2010/main" val="170452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180BD-2BF5-4C56-B41C-0FDDAE23350E}"/>
              </a:ext>
            </a:extLst>
          </p:cNvPr>
          <p:cNvSpPr>
            <a:spLocks noGrp="1"/>
          </p:cNvSpPr>
          <p:nvPr>
            <p:ph type="title"/>
          </p:nvPr>
        </p:nvSpPr>
        <p:spPr/>
        <p:txBody>
          <a:bodyPr>
            <a:normAutofit fontScale="90000"/>
          </a:bodyPr>
          <a:lstStyle/>
          <a:p>
            <a:r>
              <a:rPr lang="en-US" b="1" i="1" dirty="0"/>
              <a:t>Options to increase itemized deductions before year-end</a:t>
            </a:r>
            <a:br>
              <a:rPr lang="en-US" b="1" i="1" dirty="0"/>
            </a:br>
            <a:endParaRPr lang="en-US" b="1" i="1" dirty="0"/>
          </a:p>
        </p:txBody>
      </p:sp>
      <p:sp>
        <p:nvSpPr>
          <p:cNvPr id="3" name="Content Placeholder 2">
            <a:extLst>
              <a:ext uri="{FF2B5EF4-FFF2-40B4-BE49-F238E27FC236}">
                <a16:creationId xmlns:a16="http://schemas.microsoft.com/office/drawing/2014/main" id="{8B1F5263-02A1-4768-9A72-AD04B7B21A56}"/>
              </a:ext>
            </a:extLst>
          </p:cNvPr>
          <p:cNvSpPr>
            <a:spLocks noGrp="1"/>
          </p:cNvSpPr>
          <p:nvPr>
            <p:ph idx="1"/>
          </p:nvPr>
        </p:nvSpPr>
        <p:spPr>
          <a:xfrm>
            <a:off x="1368452" y="2043441"/>
            <a:ext cx="9603275" cy="3450613"/>
          </a:xfrm>
        </p:spPr>
        <p:txBody>
          <a:bodyPr>
            <a:normAutofit/>
          </a:bodyPr>
          <a:lstStyle/>
          <a:p>
            <a:r>
              <a:rPr lang="en-US" b="1" i="1" dirty="0"/>
              <a:t>Medical Expenses </a:t>
            </a:r>
          </a:p>
          <a:p>
            <a:pPr lvl="1"/>
            <a:r>
              <a:rPr lang="en-US" b="1" i="1" dirty="0"/>
              <a:t>For 2020</a:t>
            </a:r>
            <a:r>
              <a:rPr lang="en-US" dirty="0"/>
              <a:t>, medical expenses are deductible to the extent they exceed 7.5% of AGI, but that threshold is set to increase to 10% in 2021.</a:t>
            </a:r>
          </a:p>
          <a:p>
            <a:r>
              <a:rPr lang="en-US" b="1" i="1" dirty="0"/>
              <a:t>Mortgage Interest and Mortgage Insurance</a:t>
            </a:r>
          </a:p>
          <a:p>
            <a:pPr lvl="1"/>
            <a:r>
              <a:rPr lang="en-US" dirty="0"/>
              <a:t>Pay your January 2021 home mortgage payment in December to give you 13 months’ worth of interest in 2020. Mortgage insurance premiums for eligible taxpayers also are deductible in 2020, but will once again be disallowed in 2021 barring extension</a:t>
            </a:r>
          </a:p>
          <a:p>
            <a:endParaRPr lang="en-US" dirty="0"/>
          </a:p>
          <a:p>
            <a:endParaRPr lang="en-US" dirty="0"/>
          </a:p>
          <a:p>
            <a:endParaRPr lang="en-US" dirty="0"/>
          </a:p>
          <a:p>
            <a:endParaRPr lang="en-US" dirty="0"/>
          </a:p>
          <a:p>
            <a:endParaRPr lang="en-US" dirty="0"/>
          </a:p>
        </p:txBody>
      </p:sp>
      <p:pic>
        <p:nvPicPr>
          <p:cNvPr id="4" name="Picture 3">
            <a:extLst>
              <a:ext uri="{FF2B5EF4-FFF2-40B4-BE49-F238E27FC236}">
                <a16:creationId xmlns:a16="http://schemas.microsoft.com/office/drawing/2014/main" id="{1093D645-64C1-42E7-A111-E1D5F0D4E9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253094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180BD-2BF5-4C56-B41C-0FDDAE23350E}"/>
              </a:ext>
            </a:extLst>
          </p:cNvPr>
          <p:cNvSpPr>
            <a:spLocks noGrp="1"/>
          </p:cNvSpPr>
          <p:nvPr>
            <p:ph type="title"/>
          </p:nvPr>
        </p:nvSpPr>
        <p:spPr/>
        <p:txBody>
          <a:bodyPr>
            <a:normAutofit fontScale="90000"/>
          </a:bodyPr>
          <a:lstStyle/>
          <a:p>
            <a:r>
              <a:rPr lang="en-US" b="1" i="1" dirty="0"/>
              <a:t>Options to increase itemized deductions before year-end</a:t>
            </a:r>
            <a:br>
              <a:rPr lang="en-US" dirty="0"/>
            </a:br>
            <a:endParaRPr lang="en-US" dirty="0"/>
          </a:p>
        </p:txBody>
      </p:sp>
      <p:sp>
        <p:nvSpPr>
          <p:cNvPr id="3" name="Content Placeholder 2">
            <a:extLst>
              <a:ext uri="{FF2B5EF4-FFF2-40B4-BE49-F238E27FC236}">
                <a16:creationId xmlns:a16="http://schemas.microsoft.com/office/drawing/2014/main" id="{8B1F5263-02A1-4768-9A72-AD04B7B21A56}"/>
              </a:ext>
            </a:extLst>
          </p:cNvPr>
          <p:cNvSpPr>
            <a:spLocks noGrp="1"/>
          </p:cNvSpPr>
          <p:nvPr>
            <p:ph idx="1"/>
          </p:nvPr>
        </p:nvSpPr>
        <p:spPr>
          <a:xfrm>
            <a:off x="1368452" y="2043441"/>
            <a:ext cx="9603275" cy="3450613"/>
          </a:xfrm>
        </p:spPr>
        <p:txBody>
          <a:bodyPr>
            <a:normAutofit/>
          </a:bodyPr>
          <a:lstStyle/>
          <a:p>
            <a:r>
              <a:rPr lang="en-US" b="1" i="1" dirty="0"/>
              <a:t>State &amp; Local Taxes</a:t>
            </a:r>
          </a:p>
          <a:p>
            <a:pPr lvl="1"/>
            <a:r>
              <a:rPr lang="en-US" dirty="0"/>
              <a:t>Prepaying state and local income and property taxes that are due early next year. However, the maximum amount you can deduct for state and local taxes is $10,000 ($5,000 if you use married filing separate status).</a:t>
            </a:r>
          </a:p>
          <a:p>
            <a:r>
              <a:rPr lang="en-US" b="1" i="1" dirty="0"/>
              <a:t>Charitable Contribution</a:t>
            </a:r>
          </a:p>
          <a:p>
            <a:pPr lvl="1"/>
            <a:r>
              <a:rPr lang="en-US" dirty="0"/>
              <a:t>Make bigger charitable donations this year and smaller contributions next year to compensate.</a:t>
            </a:r>
          </a:p>
          <a:p>
            <a:pPr lvl="1"/>
            <a:r>
              <a:rPr lang="en-US" dirty="0"/>
              <a:t>Consider funding a Donor Advised Fund</a:t>
            </a:r>
          </a:p>
        </p:txBody>
      </p:sp>
      <p:pic>
        <p:nvPicPr>
          <p:cNvPr id="4" name="Picture 3">
            <a:extLst>
              <a:ext uri="{FF2B5EF4-FFF2-40B4-BE49-F238E27FC236}">
                <a16:creationId xmlns:a16="http://schemas.microsoft.com/office/drawing/2014/main" id="{1093D645-64C1-42E7-A111-E1D5F0D4E9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1941247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1630-974A-4E6E-8FE3-F3498EEC48FC}"/>
              </a:ext>
            </a:extLst>
          </p:cNvPr>
          <p:cNvSpPr>
            <a:spLocks noGrp="1"/>
          </p:cNvSpPr>
          <p:nvPr>
            <p:ph type="title"/>
          </p:nvPr>
        </p:nvSpPr>
        <p:spPr/>
        <p:txBody>
          <a:bodyPr/>
          <a:lstStyle/>
          <a:p>
            <a:r>
              <a:rPr lang="en-US" b="1" i="1" dirty="0"/>
              <a:t>Charitable contributions</a:t>
            </a:r>
          </a:p>
        </p:txBody>
      </p:sp>
      <p:sp>
        <p:nvSpPr>
          <p:cNvPr id="3" name="Content Placeholder 2">
            <a:extLst>
              <a:ext uri="{FF2B5EF4-FFF2-40B4-BE49-F238E27FC236}">
                <a16:creationId xmlns:a16="http://schemas.microsoft.com/office/drawing/2014/main" id="{759C04D0-F65F-4F23-9917-99E182697281}"/>
              </a:ext>
            </a:extLst>
          </p:cNvPr>
          <p:cNvSpPr>
            <a:spLocks noGrp="1"/>
          </p:cNvSpPr>
          <p:nvPr>
            <p:ph idx="1"/>
          </p:nvPr>
        </p:nvSpPr>
        <p:spPr/>
        <p:txBody>
          <a:bodyPr>
            <a:normAutofit/>
          </a:bodyPr>
          <a:lstStyle/>
          <a:p>
            <a:r>
              <a:rPr lang="en-US" dirty="0"/>
              <a:t>CARES Act offers two unique opportunities for charitable minded taxpayers in 2020</a:t>
            </a:r>
          </a:p>
          <a:p>
            <a:pPr lvl="1"/>
            <a:r>
              <a:rPr lang="en-US" dirty="0"/>
              <a:t> Individuals who don’t itemize will be allowed an “above the line” deduction of up to $300 in 2020		</a:t>
            </a:r>
          </a:p>
          <a:p>
            <a:pPr lvl="1"/>
            <a:r>
              <a:rPr lang="en-US" dirty="0"/>
              <a:t>For those who do itemize, the CARES Act increases the limit on charitable deductions to 100% of the individual’s Adjusted Gross Income (AGI) </a:t>
            </a:r>
            <a:r>
              <a:rPr lang="en-US" u="sng" dirty="0"/>
              <a:t>for cash contributions made to public charities in 2020. </a:t>
            </a:r>
          </a:p>
          <a:p>
            <a:pPr marL="0" indent="0">
              <a:buNone/>
            </a:pPr>
            <a:endParaRPr lang="en-US" dirty="0"/>
          </a:p>
        </p:txBody>
      </p:sp>
      <p:pic>
        <p:nvPicPr>
          <p:cNvPr id="4" name="Picture 3">
            <a:extLst>
              <a:ext uri="{FF2B5EF4-FFF2-40B4-BE49-F238E27FC236}">
                <a16:creationId xmlns:a16="http://schemas.microsoft.com/office/drawing/2014/main" id="{ECAA11CF-DCCC-4CBC-9836-4A4DE0BAD8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2172081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11630-974A-4E6E-8FE3-F3498EEC48FC}"/>
              </a:ext>
            </a:extLst>
          </p:cNvPr>
          <p:cNvSpPr>
            <a:spLocks noGrp="1"/>
          </p:cNvSpPr>
          <p:nvPr>
            <p:ph type="title"/>
          </p:nvPr>
        </p:nvSpPr>
        <p:spPr/>
        <p:txBody>
          <a:bodyPr/>
          <a:lstStyle/>
          <a:p>
            <a:r>
              <a:rPr lang="en-US" b="1" i="1" dirty="0"/>
              <a:t>Polling question #1</a:t>
            </a:r>
            <a:br>
              <a:rPr lang="en-US" b="1" i="1" dirty="0"/>
            </a:br>
            <a:endParaRPr lang="en-US" b="1" i="1" dirty="0"/>
          </a:p>
        </p:txBody>
      </p:sp>
      <p:sp>
        <p:nvSpPr>
          <p:cNvPr id="3" name="Content Placeholder 2">
            <a:extLst>
              <a:ext uri="{FF2B5EF4-FFF2-40B4-BE49-F238E27FC236}">
                <a16:creationId xmlns:a16="http://schemas.microsoft.com/office/drawing/2014/main" id="{759C04D0-F65F-4F23-9917-99E182697281}"/>
              </a:ext>
            </a:extLst>
          </p:cNvPr>
          <p:cNvSpPr>
            <a:spLocks noGrp="1"/>
          </p:cNvSpPr>
          <p:nvPr>
            <p:ph idx="1"/>
          </p:nvPr>
        </p:nvSpPr>
        <p:spPr/>
        <p:txBody>
          <a:bodyPr>
            <a:normAutofit/>
          </a:bodyPr>
          <a:lstStyle/>
          <a:p>
            <a:pPr marL="0" indent="0">
              <a:buNone/>
            </a:pPr>
            <a:endParaRPr lang="en-US" dirty="0"/>
          </a:p>
        </p:txBody>
      </p:sp>
      <p:pic>
        <p:nvPicPr>
          <p:cNvPr id="4" name="Picture 3">
            <a:extLst>
              <a:ext uri="{FF2B5EF4-FFF2-40B4-BE49-F238E27FC236}">
                <a16:creationId xmlns:a16="http://schemas.microsoft.com/office/drawing/2014/main" id="{ECAA11CF-DCCC-4CBC-9836-4A4DE0BAD8D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6597" y="-230627"/>
            <a:ext cx="1837054" cy="1837054"/>
          </a:xfrm>
          <a:prstGeom prst="rect">
            <a:avLst/>
          </a:prstGeom>
        </p:spPr>
      </p:pic>
    </p:spTree>
    <p:extLst>
      <p:ext uri="{BB962C8B-B14F-4D97-AF65-F5344CB8AC3E}">
        <p14:creationId xmlns:p14="http://schemas.microsoft.com/office/powerpoint/2010/main" val="545376193"/>
      </p:ext>
    </p:extLst>
  </p:cSld>
  <p:clrMapOvr>
    <a:masterClrMapping/>
  </p:clrMapOvr>
</p:sld>
</file>

<file path=ppt/theme/theme1.xml><?xml version="1.0" encoding="utf-8"?>
<a:theme xmlns:a="http://schemas.openxmlformats.org/drawingml/2006/main" name="Gallery">
  <a:themeElements>
    <a:clrScheme name="Custom 5">
      <a:dk1>
        <a:srgbClr val="000000"/>
      </a:dk1>
      <a:lt1>
        <a:sysClr val="window" lastClr="FFFFFF"/>
      </a:lt1>
      <a:dk2>
        <a:srgbClr val="7F7F7F"/>
      </a:dk2>
      <a:lt2>
        <a:srgbClr val="FF9900"/>
      </a:lt2>
      <a:accent1>
        <a:srgbClr val="000000"/>
      </a:accent1>
      <a:accent2>
        <a:srgbClr val="000000"/>
      </a:accent2>
      <a:accent3>
        <a:srgbClr val="000000"/>
      </a:accent3>
      <a:accent4>
        <a:srgbClr val="000000"/>
      </a:accent4>
      <a:accent5>
        <a:srgbClr val="000000"/>
      </a:accent5>
      <a:accent6>
        <a:srgbClr val="000000"/>
      </a:accent6>
      <a:hlink>
        <a:srgbClr val="000000"/>
      </a:hlink>
      <a:folHlink>
        <a:srgbClr val="000000"/>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2032</TotalTime>
  <Words>4089</Words>
  <Application>Microsoft Office PowerPoint</Application>
  <PresentationFormat>Widescreen</PresentationFormat>
  <Paragraphs>350</Paragraphs>
  <Slides>55</Slides>
  <Notes>49</Notes>
  <HiddenSlides>8</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55</vt:i4>
      </vt:variant>
    </vt:vector>
  </HeadingPairs>
  <TitlesOfParts>
    <vt:vector size="59" baseType="lpstr">
      <vt:lpstr>Arial</vt:lpstr>
      <vt:lpstr>Calibri</vt:lpstr>
      <vt:lpstr>Gill Sans MT</vt:lpstr>
      <vt:lpstr>Gallery</vt:lpstr>
      <vt:lpstr>Year end Planning</vt:lpstr>
      <vt:lpstr>Agenda</vt:lpstr>
      <vt:lpstr>Major tax Changes</vt:lpstr>
      <vt:lpstr>Year-end Planning for Individuals </vt:lpstr>
      <vt:lpstr>Standard Deduction</vt:lpstr>
      <vt:lpstr>Options to increase itemized deductions before year-end </vt:lpstr>
      <vt:lpstr>Options to increase itemized deductions before year-end </vt:lpstr>
      <vt:lpstr>Charitable contributions</vt:lpstr>
      <vt:lpstr>Polling question #1 </vt:lpstr>
      <vt:lpstr>Charitable Gifts of Appreciated Stock </vt:lpstr>
      <vt:lpstr>DONOR-ADVISED FUND </vt:lpstr>
      <vt:lpstr>Polling question #2  </vt:lpstr>
      <vt:lpstr>Benefit of Stacking Deductions</vt:lpstr>
      <vt:lpstr>Cancellation of Debt (COD) Relief </vt:lpstr>
      <vt:lpstr>IRA &amp; Retirement Plan Provisions</vt:lpstr>
      <vt:lpstr>IRA &amp; Retirement Plan Provisions</vt:lpstr>
      <vt:lpstr>IRA &amp; Retirement Plan Provisions</vt:lpstr>
      <vt:lpstr>Convert  Traditional IRAs into Roth IRAs</vt:lpstr>
      <vt:lpstr>Polling question #3 </vt:lpstr>
      <vt:lpstr>Manage Investment Gains and Losses in Taxable Accounts </vt:lpstr>
      <vt:lpstr>Manage Investment Gains and Losses in Taxable Accounts </vt:lpstr>
      <vt:lpstr>Manage Investment Gains and Losses in Taxable Accounts </vt:lpstr>
      <vt:lpstr>Manage Investment Gains and Losses in Taxable Accounts </vt:lpstr>
      <vt:lpstr>Year-end Planning Moves for Businesses   </vt:lpstr>
      <vt:lpstr>Paycheck Protection Program (PPP) Loan Forgiveness</vt:lpstr>
      <vt:lpstr>Paycheck Protection Program (PPP) Loan Forgiveness</vt:lpstr>
      <vt:lpstr>Net Operating Losses (NOLs)   </vt:lpstr>
      <vt:lpstr>Establish a Tax-favored Retirement Plan </vt:lpstr>
      <vt:lpstr>Generous Depreciation Tax Breaks </vt:lpstr>
      <vt:lpstr>Generous Depreciation Tax Breaks </vt:lpstr>
      <vt:lpstr>Generous Depreciation Tax Breaks </vt:lpstr>
      <vt:lpstr>Generous §179 Deduction  </vt:lpstr>
      <vt:lpstr>MN Conformity for §179 Deduction  </vt:lpstr>
      <vt:lpstr>Time Business Income and Deductions for Tax Savings </vt:lpstr>
      <vt:lpstr>Business Interest Expense Limit </vt:lpstr>
      <vt:lpstr>Business Interest Expense Limit </vt:lpstr>
      <vt:lpstr>Business Interest Expense Limit </vt:lpstr>
      <vt:lpstr>Polling question #4  </vt:lpstr>
      <vt:lpstr>QBI</vt:lpstr>
      <vt:lpstr>QBI – The Basics </vt:lpstr>
      <vt:lpstr>QBI – Tax Planning Ideas </vt:lpstr>
      <vt:lpstr>Increase Wages Comparison</vt:lpstr>
      <vt:lpstr>Aggregation </vt:lpstr>
      <vt:lpstr>QBI Comprehensive Example</vt:lpstr>
      <vt:lpstr>QBI Steps to Identification </vt:lpstr>
      <vt:lpstr>Polling question #5 </vt:lpstr>
      <vt:lpstr>Estate and Gift</vt:lpstr>
      <vt:lpstr>Polling question #6 </vt:lpstr>
      <vt:lpstr>Biden tax proposals</vt:lpstr>
      <vt:lpstr>Biden tax proposals</vt:lpstr>
      <vt:lpstr>Biden tax proposals-Estate tax</vt:lpstr>
      <vt:lpstr>GRIDLOCK?</vt:lpstr>
      <vt:lpstr>GA RUNOFF</vt:lpstr>
      <vt:lpstr>Takeaway Suggestions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Tax Law Changes</dc:title>
  <dc:creator>Christopher J. Wittich</dc:creator>
  <cp:lastModifiedBy>John</cp:lastModifiedBy>
  <cp:revision>200</cp:revision>
  <cp:lastPrinted>2020-10-26T18:26:02Z</cp:lastPrinted>
  <dcterms:created xsi:type="dcterms:W3CDTF">2018-08-20T18:58:57Z</dcterms:created>
  <dcterms:modified xsi:type="dcterms:W3CDTF">2020-11-20T22:44:38Z</dcterms:modified>
</cp:coreProperties>
</file>