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19"/>
  </p:notesMasterIdLst>
  <p:sldIdLst>
    <p:sldId id="343" r:id="rId6"/>
    <p:sldId id="335" r:id="rId7"/>
    <p:sldId id="412" r:id="rId8"/>
    <p:sldId id="447" r:id="rId9"/>
    <p:sldId id="1130" r:id="rId10"/>
    <p:sldId id="1133" r:id="rId11"/>
    <p:sldId id="483" r:id="rId12"/>
    <p:sldId id="1128" r:id="rId13"/>
    <p:sldId id="1131" r:id="rId14"/>
    <p:sldId id="1132" r:id="rId15"/>
    <p:sldId id="1129" r:id="rId16"/>
    <p:sldId id="1127" r:id="rId17"/>
    <p:sldId id="346" r:id="rId18"/>
  </p:sldIdLst>
  <p:sldSz cx="12192000" cy="6858000"/>
  <p:notesSz cx="6858000" cy="14097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Swedberg" initials="NS" lastIdx="4" clrIdx="0">
    <p:extLst>
      <p:ext uri="{19B8F6BF-5375-455C-9EA6-DF929625EA0E}">
        <p15:presenceInfo xmlns:p15="http://schemas.microsoft.com/office/powerpoint/2012/main" userId="S::nswedberg@myboyum.com::cec83d5a-7d7d-4660-8632-497b298a821c" providerId="AD"/>
      </p:ext>
    </p:extLst>
  </p:cmAuthor>
  <p:cmAuthor id="2" name="Tiffany Shermak" initials="TS" lastIdx="9" clrIdx="1">
    <p:extLst>
      <p:ext uri="{19B8F6BF-5375-455C-9EA6-DF929625EA0E}">
        <p15:presenceInfo xmlns:p15="http://schemas.microsoft.com/office/powerpoint/2012/main" userId="S::tshermak@myboyum.com::85459895-4d33-4172-8158-a18e714515d5" providerId="AD"/>
      </p:ext>
    </p:extLst>
  </p:cmAuthor>
  <p:cmAuthor id="3" name="Stacy Shaw" initials="SS" lastIdx="4" clrIdx="2">
    <p:extLst>
      <p:ext uri="{19B8F6BF-5375-455C-9EA6-DF929625EA0E}">
        <p15:presenceInfo xmlns:p15="http://schemas.microsoft.com/office/powerpoint/2012/main" userId="S::sshaw@myboyum.com::e5010a25-e04b-46a6-b003-afe4cde55980" providerId="AD"/>
      </p:ext>
    </p:extLst>
  </p:cmAuthor>
  <p:cmAuthor id="4" name="Lawrence Davidson" initials="LD" lastIdx="1" clrIdx="3">
    <p:extLst>
      <p:ext uri="{19B8F6BF-5375-455C-9EA6-DF929625EA0E}">
        <p15:presenceInfo xmlns:p15="http://schemas.microsoft.com/office/powerpoint/2012/main" userId="S::ldavidson@myboyum.com::ab51c0a6-bc21-4dd1-9c3e-dcccc4d046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4D57B-5340-476C-AFDF-97B5869B1016}" v="39" dt="2022-02-21T18:24:15.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103" d="100"/>
          <a:sy n="103" d="100"/>
        </p:scale>
        <p:origin x="144" y="27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J. Wittich" userId="S::cwittich@myboyum.com::86a5243c-a3bc-4dad-bc7a-7a599acd571a" providerId="AD" clId="Web-{A3F4D57B-5340-476C-AFDF-97B5869B1016}"/>
    <pc:docChg chg="modSld">
      <pc:chgData name="Christopher J. Wittich" userId="S::cwittich@myboyum.com::86a5243c-a3bc-4dad-bc7a-7a599acd571a" providerId="AD" clId="Web-{A3F4D57B-5340-476C-AFDF-97B5869B1016}" dt="2022-02-21T18:24:15.991" v="18" actId="14100"/>
      <pc:docMkLst>
        <pc:docMk/>
      </pc:docMkLst>
      <pc:sldChg chg="modSp">
        <pc:chgData name="Christopher J. Wittich" userId="S::cwittich@myboyum.com::86a5243c-a3bc-4dad-bc7a-7a599acd571a" providerId="AD" clId="Web-{A3F4D57B-5340-476C-AFDF-97B5869B1016}" dt="2022-02-21T18:24:15.991" v="18" actId="14100"/>
        <pc:sldMkLst>
          <pc:docMk/>
          <pc:sldMk cId="3635132853" sldId="346"/>
        </pc:sldMkLst>
        <pc:spChg chg="mod">
          <ac:chgData name="Christopher J. Wittich" userId="S::cwittich@myboyum.com::86a5243c-a3bc-4dad-bc7a-7a599acd571a" providerId="AD" clId="Web-{A3F4D57B-5340-476C-AFDF-97B5869B1016}" dt="2022-02-21T18:24:15.991" v="18" actId="14100"/>
          <ac:spMkLst>
            <pc:docMk/>
            <pc:sldMk cId="3635132853" sldId="346"/>
            <ac:spMk id="8" creationId="{D49F47A0-0172-431A-98D0-60E310B402A0}"/>
          </ac:spMkLst>
        </pc:spChg>
        <pc:spChg chg="mod">
          <ac:chgData name="Christopher J. Wittich" userId="S::cwittich@myboyum.com::86a5243c-a3bc-4dad-bc7a-7a599acd571a" providerId="AD" clId="Web-{A3F4D57B-5340-476C-AFDF-97B5869B1016}" dt="2022-02-21T18:23:45.678" v="2" actId="20577"/>
          <ac:spMkLst>
            <pc:docMk/>
            <pc:sldMk cId="3635132853" sldId="346"/>
            <ac:spMk id="17" creationId="{A256B19D-86F7-4C5F-A6A8-85AD013A4216}"/>
          </ac:spMkLst>
        </pc:spChg>
        <pc:spChg chg="mod">
          <ac:chgData name="Christopher J. Wittich" userId="S::cwittich@myboyum.com::86a5243c-a3bc-4dad-bc7a-7a599acd571a" providerId="AD" clId="Web-{A3F4D57B-5340-476C-AFDF-97B5869B1016}" dt="2022-02-21T18:23:56.272" v="10" actId="20577"/>
          <ac:spMkLst>
            <pc:docMk/>
            <pc:sldMk cId="3635132853" sldId="346"/>
            <ac:spMk id="18" creationId="{8BC96894-187B-4A4E-93B3-C93758CA77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BE9EE2-3CAA-45FA-A462-88E84CB79D59}"/>
              </a:ext>
            </a:extLst>
          </p:cNvPr>
          <p:cNvSpPr>
            <a:spLocks noGrp="1"/>
          </p:cNvSpPr>
          <p:nvPr>
            <p:ph type="hdr" sz="quarter"/>
          </p:nvPr>
        </p:nvSpPr>
        <p:spPr>
          <a:xfrm>
            <a:off x="0" y="0"/>
            <a:ext cx="3037840" cy="46277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5A24566-59CE-4909-8D16-6ED728321AC3}"/>
              </a:ext>
            </a:extLst>
          </p:cNvPr>
          <p:cNvSpPr>
            <a:spLocks noGrp="1"/>
          </p:cNvSpPr>
          <p:nvPr>
            <p:ph type="dt" idx="1"/>
          </p:nvPr>
        </p:nvSpPr>
        <p:spPr>
          <a:xfrm>
            <a:off x="3970938" y="0"/>
            <a:ext cx="3037840" cy="46277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194B603-11BE-4831-8E89-8EC2C3531CBC}" type="datetimeFigureOut">
              <a:rPr lang="en-US"/>
              <a:pPr>
                <a:defRPr/>
              </a:pPr>
              <a:t>12/29/2022</a:t>
            </a:fld>
            <a:endParaRPr lang="en-US"/>
          </a:p>
        </p:txBody>
      </p:sp>
      <p:sp>
        <p:nvSpPr>
          <p:cNvPr id="4" name="Slide Image Placeholder 3">
            <a:extLst>
              <a:ext uri="{FF2B5EF4-FFF2-40B4-BE49-F238E27FC236}">
                <a16:creationId xmlns:a16="http://schemas.microsoft.com/office/drawing/2014/main" id="{F2DEA7B7-A584-40D2-84A7-D84BC82BBD6B}"/>
              </a:ext>
            </a:extLst>
          </p:cNvPr>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ACFB356-CC0D-4BD2-BFC9-D2911B714640}"/>
              </a:ext>
            </a:extLst>
          </p:cNvPr>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469C03B-F708-471F-AA3E-E24C531289D7}"/>
              </a:ext>
            </a:extLst>
          </p:cNvPr>
          <p:cNvSpPr>
            <a:spLocks noGrp="1"/>
          </p:cNvSpPr>
          <p:nvPr>
            <p:ph type="ftr" sz="quarter" idx="4"/>
          </p:nvPr>
        </p:nvSpPr>
        <p:spPr>
          <a:xfrm>
            <a:off x="0" y="8760607"/>
            <a:ext cx="3037840" cy="46276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15F1845-DE8B-46F4-BCFD-FDC4D612C845}"/>
              </a:ext>
            </a:extLst>
          </p:cNvPr>
          <p:cNvSpPr>
            <a:spLocks noGrp="1"/>
          </p:cNvSpPr>
          <p:nvPr>
            <p:ph type="sldNum" sz="quarter" idx="5"/>
          </p:nvPr>
        </p:nvSpPr>
        <p:spPr>
          <a:xfrm>
            <a:off x="3970938" y="8760607"/>
            <a:ext cx="3037840" cy="462769"/>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B1751CC-4B44-40DF-B4BF-8D9D7ACFFC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751CC-4B44-40DF-B4BF-8D9D7ACFFC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78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10</a:t>
            </a:fld>
            <a:endParaRPr lang="en-US"/>
          </a:p>
        </p:txBody>
      </p:sp>
    </p:spTree>
    <p:extLst>
      <p:ext uri="{BB962C8B-B14F-4D97-AF65-F5344CB8AC3E}">
        <p14:creationId xmlns:p14="http://schemas.microsoft.com/office/powerpoint/2010/main" val="198307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11</a:t>
            </a:fld>
            <a:endParaRPr lang="en-US"/>
          </a:p>
        </p:txBody>
      </p:sp>
    </p:spTree>
    <p:extLst>
      <p:ext uri="{BB962C8B-B14F-4D97-AF65-F5344CB8AC3E}">
        <p14:creationId xmlns:p14="http://schemas.microsoft.com/office/powerpoint/2010/main" val="3345273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12</a:t>
            </a:fld>
            <a:endParaRPr lang="en-US"/>
          </a:p>
        </p:txBody>
      </p:sp>
    </p:spTree>
    <p:extLst>
      <p:ext uri="{BB962C8B-B14F-4D97-AF65-F5344CB8AC3E}">
        <p14:creationId xmlns:p14="http://schemas.microsoft.com/office/powerpoint/2010/main" val="145160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a:t>
            </a:fld>
            <a:endParaRPr lang="en-US"/>
          </a:p>
        </p:txBody>
      </p:sp>
    </p:spTree>
    <p:extLst>
      <p:ext uri="{BB962C8B-B14F-4D97-AF65-F5344CB8AC3E}">
        <p14:creationId xmlns:p14="http://schemas.microsoft.com/office/powerpoint/2010/main" val="2106088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3</a:t>
            </a:fld>
            <a:endParaRPr lang="en-US"/>
          </a:p>
        </p:txBody>
      </p:sp>
    </p:spTree>
    <p:extLst>
      <p:ext uri="{BB962C8B-B14F-4D97-AF65-F5344CB8AC3E}">
        <p14:creationId xmlns:p14="http://schemas.microsoft.com/office/powerpoint/2010/main" val="2736268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4</a:t>
            </a:fld>
            <a:endParaRPr lang="en-US"/>
          </a:p>
        </p:txBody>
      </p:sp>
    </p:spTree>
    <p:extLst>
      <p:ext uri="{BB962C8B-B14F-4D97-AF65-F5344CB8AC3E}">
        <p14:creationId xmlns:p14="http://schemas.microsoft.com/office/powerpoint/2010/main" val="393224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5</a:t>
            </a:fld>
            <a:endParaRPr lang="en-US"/>
          </a:p>
        </p:txBody>
      </p:sp>
    </p:spTree>
    <p:extLst>
      <p:ext uri="{BB962C8B-B14F-4D97-AF65-F5344CB8AC3E}">
        <p14:creationId xmlns:p14="http://schemas.microsoft.com/office/powerpoint/2010/main" val="3949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6</a:t>
            </a:fld>
            <a:endParaRPr lang="en-US"/>
          </a:p>
        </p:txBody>
      </p:sp>
    </p:spTree>
    <p:extLst>
      <p:ext uri="{BB962C8B-B14F-4D97-AF65-F5344CB8AC3E}">
        <p14:creationId xmlns:p14="http://schemas.microsoft.com/office/powerpoint/2010/main" val="2942209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7</a:t>
            </a:fld>
            <a:endParaRPr lang="en-US"/>
          </a:p>
        </p:txBody>
      </p:sp>
    </p:spTree>
    <p:extLst>
      <p:ext uri="{BB962C8B-B14F-4D97-AF65-F5344CB8AC3E}">
        <p14:creationId xmlns:p14="http://schemas.microsoft.com/office/powerpoint/2010/main" val="397251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8</a:t>
            </a:fld>
            <a:endParaRPr lang="en-US"/>
          </a:p>
        </p:txBody>
      </p:sp>
    </p:spTree>
    <p:extLst>
      <p:ext uri="{BB962C8B-B14F-4D97-AF65-F5344CB8AC3E}">
        <p14:creationId xmlns:p14="http://schemas.microsoft.com/office/powerpoint/2010/main" val="325532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9</a:t>
            </a:fld>
            <a:endParaRPr lang="en-US"/>
          </a:p>
        </p:txBody>
      </p:sp>
    </p:spTree>
    <p:extLst>
      <p:ext uri="{BB962C8B-B14F-4D97-AF65-F5344CB8AC3E}">
        <p14:creationId xmlns:p14="http://schemas.microsoft.com/office/powerpoint/2010/main" val="241317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B700-044A-8249-933F-E0539922E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30FE0E-CD81-C34B-A36F-71848C8D1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83DAA6-E8CB-4048-B0B6-127E0116A65A}"/>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B0DF568F-03A6-481B-A4C1-2EC0980835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F79BC9-03B2-4101-B6EB-5C2A3FC4D530}"/>
              </a:ext>
            </a:extLst>
          </p:cNvPr>
          <p:cNvSpPr>
            <a:spLocks noGrp="1"/>
          </p:cNvSpPr>
          <p:nvPr>
            <p:ph type="sldNum" sz="quarter" idx="12"/>
          </p:nvPr>
        </p:nvSpPr>
        <p:spPr/>
        <p:txBody>
          <a:bodyPr/>
          <a:lstStyle>
            <a:lvl1pPr>
              <a:defRPr/>
            </a:lvl1pPr>
          </a:lstStyle>
          <a:p>
            <a:pPr>
              <a:defRPr/>
            </a:pPr>
            <a:fld id="{77990E15-4A2A-4E23-BAB9-57F5440B0D5C}" type="slidenum">
              <a:rPr lang="en-US"/>
              <a:pPr>
                <a:defRPr/>
              </a:pPr>
              <a:t>‹#›</a:t>
            </a:fld>
            <a:endParaRPr lang="en-US"/>
          </a:p>
        </p:txBody>
      </p:sp>
    </p:spTree>
    <p:extLst>
      <p:ext uri="{BB962C8B-B14F-4D97-AF65-F5344CB8AC3E}">
        <p14:creationId xmlns:p14="http://schemas.microsoft.com/office/powerpoint/2010/main" val="255038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CEE5-238B-CA46-8F09-1851AC5BC1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E51E4-6274-F44A-8921-BA2504615B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26432-39EE-4412-A963-E39B432718B1}"/>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23409393-FDDA-4C7F-A025-88CE98DA47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F821DF-8F4E-48F9-A1B0-53D26AA97CE2}"/>
              </a:ext>
            </a:extLst>
          </p:cNvPr>
          <p:cNvSpPr>
            <a:spLocks noGrp="1"/>
          </p:cNvSpPr>
          <p:nvPr>
            <p:ph type="sldNum" sz="quarter" idx="12"/>
          </p:nvPr>
        </p:nvSpPr>
        <p:spPr/>
        <p:txBody>
          <a:bodyPr/>
          <a:lstStyle>
            <a:lvl1pPr>
              <a:defRPr/>
            </a:lvl1pPr>
          </a:lstStyle>
          <a:p>
            <a:pPr>
              <a:defRPr/>
            </a:pPr>
            <a:fld id="{40B4712C-C79E-450A-821D-6F644E08F50F}" type="slidenum">
              <a:rPr lang="en-US"/>
              <a:pPr>
                <a:defRPr/>
              </a:pPr>
              <a:t>‹#›</a:t>
            </a:fld>
            <a:endParaRPr lang="en-US"/>
          </a:p>
        </p:txBody>
      </p:sp>
    </p:spTree>
    <p:extLst>
      <p:ext uri="{BB962C8B-B14F-4D97-AF65-F5344CB8AC3E}">
        <p14:creationId xmlns:p14="http://schemas.microsoft.com/office/powerpoint/2010/main" val="171834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56A474-B7D9-7D47-B25B-09492D7DBF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701722-BA0E-D240-92BC-6B3FE6D1CE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C44E9-0799-45EB-B5C7-75DF8B2BC8A6}"/>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27FD5D73-EFC9-4EB5-BD34-AAACA12434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5154BC-BBFF-4DEA-84C1-76F7B91C1A50}"/>
              </a:ext>
            </a:extLst>
          </p:cNvPr>
          <p:cNvSpPr>
            <a:spLocks noGrp="1"/>
          </p:cNvSpPr>
          <p:nvPr>
            <p:ph type="sldNum" sz="quarter" idx="12"/>
          </p:nvPr>
        </p:nvSpPr>
        <p:spPr/>
        <p:txBody>
          <a:bodyPr/>
          <a:lstStyle>
            <a:lvl1pPr>
              <a:defRPr/>
            </a:lvl1pPr>
          </a:lstStyle>
          <a:p>
            <a:pPr>
              <a:defRPr/>
            </a:pPr>
            <a:fld id="{EC788982-EC79-42F4-AB3D-1C9E03D8A70B}" type="slidenum">
              <a:rPr lang="en-US"/>
              <a:pPr>
                <a:defRPr/>
              </a:pPr>
              <a:t>‹#›</a:t>
            </a:fld>
            <a:endParaRPr lang="en-US"/>
          </a:p>
        </p:txBody>
      </p:sp>
    </p:spTree>
    <p:extLst>
      <p:ext uri="{BB962C8B-B14F-4D97-AF65-F5344CB8AC3E}">
        <p14:creationId xmlns:p14="http://schemas.microsoft.com/office/powerpoint/2010/main" val="187622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5995"/>
            </a:lvl1pPr>
          </a:lstStyle>
          <a:p>
            <a:r>
              <a:rPr lang="en-US"/>
              <a:t>Click to edit Master title style</a:t>
            </a:r>
            <a:endParaRPr lang="en-US" dirty="0"/>
          </a:p>
        </p:txBody>
      </p:sp>
      <p:sp>
        <p:nvSpPr>
          <p:cNvPr id="3" name="Subtitle 2"/>
          <p:cNvSpPr>
            <a:spLocks noGrp="1"/>
          </p:cNvSpPr>
          <p:nvPr>
            <p:ph type="subTitle" idx="1"/>
          </p:nvPr>
        </p:nvSpPr>
        <p:spPr>
          <a:xfrm>
            <a:off x="1524000" y="3602040"/>
            <a:ext cx="9144000" cy="1655761"/>
          </a:xfrm>
          <a:prstGeom prst="rect">
            <a:avLst/>
          </a:prstGeom>
        </p:spPr>
        <p:txBody>
          <a:bodyPr/>
          <a:lstStyle>
            <a:lvl1pPr marL="0" indent="0" algn="ctr">
              <a:buNone/>
              <a:defRPr sz="2397"/>
            </a:lvl1pPr>
            <a:lvl2pPr marL="456777" indent="0" algn="ctr">
              <a:buNone/>
              <a:defRPr sz="1999"/>
            </a:lvl2pPr>
            <a:lvl3pPr marL="913554" indent="0" algn="ctr">
              <a:buNone/>
              <a:defRPr sz="1799"/>
            </a:lvl3pPr>
            <a:lvl4pPr marL="1370331" indent="0" algn="ctr">
              <a:buNone/>
              <a:defRPr sz="1599"/>
            </a:lvl4pPr>
            <a:lvl5pPr marL="1827109" indent="0" algn="ctr">
              <a:buNone/>
              <a:defRPr sz="1599"/>
            </a:lvl5pPr>
            <a:lvl6pPr marL="2283886" indent="0" algn="ctr">
              <a:buNone/>
              <a:defRPr sz="1599"/>
            </a:lvl6pPr>
            <a:lvl7pPr marL="2740662"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3"/>
            <a:ext cx="2743200" cy="365124"/>
          </a:xfrm>
          <a:prstGeom prst="rect">
            <a:avLst/>
          </a:prstGeom>
        </p:spPr>
        <p:txBody>
          <a:bodyPr/>
          <a:lstStyle/>
          <a:p>
            <a:fld id="{2AE2CADB-04C3-4F24-B41C-3D350F769F74}" type="datetimeFigureOut">
              <a:rPr lang="en-IN" smtClean="0">
                <a:solidFill>
                  <a:prstClr val="black">
                    <a:tint val="75000"/>
                  </a:prstClr>
                </a:solidFill>
              </a:rPr>
              <a:pPr/>
              <a:t>29-12-2022</a:t>
            </a:fld>
            <a:endParaRPr lang="en-IN" dirty="0">
              <a:solidFill>
                <a:prstClr val="black">
                  <a:tint val="75000"/>
                </a:prstClr>
              </a:solidFill>
            </a:endParaRPr>
          </a:p>
        </p:txBody>
      </p:sp>
      <p:sp>
        <p:nvSpPr>
          <p:cNvPr id="5" name="Footer Placeholder 4"/>
          <p:cNvSpPr>
            <a:spLocks noGrp="1"/>
          </p:cNvSpPr>
          <p:nvPr>
            <p:ph type="ftr" sz="quarter" idx="11"/>
          </p:nvPr>
        </p:nvSpPr>
        <p:spPr>
          <a:xfrm>
            <a:off x="4038600" y="6356353"/>
            <a:ext cx="4114800" cy="365124"/>
          </a:xfrm>
          <a:prstGeom prst="rect">
            <a:avLst/>
          </a:prstGeom>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a:xfrm>
            <a:off x="8610600" y="6356353"/>
            <a:ext cx="2743200" cy="365124"/>
          </a:xfrm>
          <a:prstGeom prst="rect">
            <a:avLst/>
          </a:prstGeom>
        </p:spPr>
        <p:txBody>
          <a:bodyPr/>
          <a:lstStyle/>
          <a:p>
            <a:fld id="{D45481D5-0DE6-4321-ADEA-42D9FBDCC30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9793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0966-EC45-584E-B51E-AFF5D8335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71C9B-C10F-2842-8210-ACC40AB2CE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60B37-EB23-4B19-B93D-33A774EFA812}"/>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092F7B0D-A880-4800-9E69-94CD5E2DFF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3EAEFD-84D4-433F-A75B-CA36CCCD533C}"/>
              </a:ext>
            </a:extLst>
          </p:cNvPr>
          <p:cNvSpPr>
            <a:spLocks noGrp="1"/>
          </p:cNvSpPr>
          <p:nvPr>
            <p:ph type="sldNum" sz="quarter" idx="12"/>
          </p:nvPr>
        </p:nvSpPr>
        <p:spPr/>
        <p:txBody>
          <a:bodyPr/>
          <a:lstStyle>
            <a:lvl1pPr>
              <a:defRPr/>
            </a:lvl1pPr>
          </a:lstStyle>
          <a:p>
            <a:pPr>
              <a:defRPr/>
            </a:pPr>
            <a:fld id="{481C65C5-7F16-4CE4-95F1-2B89ED0EB855}" type="slidenum">
              <a:rPr lang="en-US"/>
              <a:pPr>
                <a:defRPr/>
              </a:pPr>
              <a:t>‹#›</a:t>
            </a:fld>
            <a:endParaRPr lang="en-US"/>
          </a:p>
        </p:txBody>
      </p:sp>
    </p:spTree>
    <p:extLst>
      <p:ext uri="{BB962C8B-B14F-4D97-AF65-F5344CB8AC3E}">
        <p14:creationId xmlns:p14="http://schemas.microsoft.com/office/powerpoint/2010/main" val="418113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3C54-E046-BA4B-B16B-17DFF5245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5F494-4834-D747-9387-13AF3DE20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6E9356-21B6-4601-9F8F-6A62233ECF31}"/>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A9375246-5F31-4377-870B-44D92DC379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96ACF9-A7BD-4B8D-841C-B45F261BE08E}"/>
              </a:ext>
            </a:extLst>
          </p:cNvPr>
          <p:cNvSpPr>
            <a:spLocks noGrp="1"/>
          </p:cNvSpPr>
          <p:nvPr>
            <p:ph type="sldNum" sz="quarter" idx="12"/>
          </p:nvPr>
        </p:nvSpPr>
        <p:spPr/>
        <p:txBody>
          <a:bodyPr/>
          <a:lstStyle>
            <a:lvl1pPr>
              <a:defRPr/>
            </a:lvl1pPr>
          </a:lstStyle>
          <a:p>
            <a:pPr>
              <a:defRPr/>
            </a:pPr>
            <a:fld id="{7E27FDF6-5840-4462-96BF-22145513AF19}" type="slidenum">
              <a:rPr lang="en-US"/>
              <a:pPr>
                <a:defRPr/>
              </a:pPr>
              <a:t>‹#›</a:t>
            </a:fld>
            <a:endParaRPr lang="en-US"/>
          </a:p>
        </p:txBody>
      </p:sp>
    </p:spTree>
    <p:extLst>
      <p:ext uri="{BB962C8B-B14F-4D97-AF65-F5344CB8AC3E}">
        <p14:creationId xmlns:p14="http://schemas.microsoft.com/office/powerpoint/2010/main" val="397814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117D-4A55-134F-AAAD-B2786D30D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C2707-224C-6746-AB83-B5EE9C3D6A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1306F0-2AC9-4F41-B49E-9CF78A2959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72E0050-8D67-425F-8C95-852B7AEA135B}"/>
              </a:ext>
            </a:extLst>
          </p:cNvPr>
          <p:cNvSpPr>
            <a:spLocks noGrp="1"/>
          </p:cNvSpPr>
          <p:nvPr>
            <p:ph type="dt" sz="half" idx="10"/>
          </p:nvPr>
        </p:nvSpPr>
        <p:spPr/>
        <p:txBody>
          <a:bodyPr/>
          <a:lstStyle>
            <a:lvl1pPr>
              <a:defRPr/>
            </a:lvl1pPr>
          </a:lstStyle>
          <a:p>
            <a:pPr>
              <a:defRPr/>
            </a:pPr>
            <a:r>
              <a:rPr lang="en-US"/>
              <a:t>June 6, 2018</a:t>
            </a:r>
          </a:p>
        </p:txBody>
      </p:sp>
      <p:sp>
        <p:nvSpPr>
          <p:cNvPr id="6" name="Footer Placeholder 4">
            <a:extLst>
              <a:ext uri="{FF2B5EF4-FFF2-40B4-BE49-F238E27FC236}">
                <a16:creationId xmlns:a16="http://schemas.microsoft.com/office/drawing/2014/main" id="{1669354B-63B2-4196-BC38-DECC9BB257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808BD-6472-4528-AAD0-354CADC386E6}"/>
              </a:ext>
            </a:extLst>
          </p:cNvPr>
          <p:cNvSpPr>
            <a:spLocks noGrp="1"/>
          </p:cNvSpPr>
          <p:nvPr>
            <p:ph type="sldNum" sz="quarter" idx="12"/>
          </p:nvPr>
        </p:nvSpPr>
        <p:spPr/>
        <p:txBody>
          <a:bodyPr/>
          <a:lstStyle>
            <a:lvl1pPr>
              <a:defRPr/>
            </a:lvl1pPr>
          </a:lstStyle>
          <a:p>
            <a:pPr>
              <a:defRPr/>
            </a:pPr>
            <a:fld id="{CFC080C3-A7A8-43B5-889E-241AE08E29F1}" type="slidenum">
              <a:rPr lang="en-US"/>
              <a:pPr>
                <a:defRPr/>
              </a:pPr>
              <a:t>‹#›</a:t>
            </a:fld>
            <a:endParaRPr lang="en-US"/>
          </a:p>
        </p:txBody>
      </p:sp>
    </p:spTree>
    <p:extLst>
      <p:ext uri="{BB962C8B-B14F-4D97-AF65-F5344CB8AC3E}">
        <p14:creationId xmlns:p14="http://schemas.microsoft.com/office/powerpoint/2010/main" val="385649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B46E-FEE0-9848-B603-4BA1F6969F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53DC98-050C-DF4B-B663-D5B1C8E73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49654C-0E83-4542-B2BD-CE2B840229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8B6312-FF1C-514D-9FF8-7B0A3879E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5F3370-C3D1-2D47-B122-9F1341221E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21D4EE3-9BC6-44F2-9DAD-1A4E9FA1FAAF}"/>
              </a:ext>
            </a:extLst>
          </p:cNvPr>
          <p:cNvSpPr>
            <a:spLocks noGrp="1"/>
          </p:cNvSpPr>
          <p:nvPr>
            <p:ph type="dt" sz="half" idx="10"/>
          </p:nvPr>
        </p:nvSpPr>
        <p:spPr/>
        <p:txBody>
          <a:bodyPr/>
          <a:lstStyle>
            <a:lvl1pPr>
              <a:defRPr/>
            </a:lvl1pPr>
          </a:lstStyle>
          <a:p>
            <a:pPr>
              <a:defRPr/>
            </a:pPr>
            <a:r>
              <a:rPr lang="en-US"/>
              <a:t>June 6, 2018</a:t>
            </a:r>
          </a:p>
        </p:txBody>
      </p:sp>
      <p:sp>
        <p:nvSpPr>
          <p:cNvPr id="8" name="Footer Placeholder 4">
            <a:extLst>
              <a:ext uri="{FF2B5EF4-FFF2-40B4-BE49-F238E27FC236}">
                <a16:creationId xmlns:a16="http://schemas.microsoft.com/office/drawing/2014/main" id="{D799D854-D0B6-43EB-8715-38AD950B435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017DA0B-B0FC-4539-A6B3-6D70407E9654}"/>
              </a:ext>
            </a:extLst>
          </p:cNvPr>
          <p:cNvSpPr>
            <a:spLocks noGrp="1"/>
          </p:cNvSpPr>
          <p:nvPr>
            <p:ph type="sldNum" sz="quarter" idx="12"/>
          </p:nvPr>
        </p:nvSpPr>
        <p:spPr/>
        <p:txBody>
          <a:bodyPr/>
          <a:lstStyle>
            <a:lvl1pPr>
              <a:defRPr/>
            </a:lvl1pPr>
          </a:lstStyle>
          <a:p>
            <a:pPr>
              <a:defRPr/>
            </a:pPr>
            <a:fld id="{96225488-A3D1-463F-9BFD-9AAE65BE0DD4}" type="slidenum">
              <a:rPr lang="en-US"/>
              <a:pPr>
                <a:defRPr/>
              </a:pPr>
              <a:t>‹#›</a:t>
            </a:fld>
            <a:endParaRPr lang="en-US"/>
          </a:p>
        </p:txBody>
      </p:sp>
    </p:spTree>
    <p:extLst>
      <p:ext uri="{BB962C8B-B14F-4D97-AF65-F5344CB8AC3E}">
        <p14:creationId xmlns:p14="http://schemas.microsoft.com/office/powerpoint/2010/main" val="62850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7D67-B712-DC4C-A176-C01D45D28E96}"/>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FD8C1C3-FB08-4F96-A8B3-833211396785}"/>
              </a:ext>
            </a:extLst>
          </p:cNvPr>
          <p:cNvSpPr>
            <a:spLocks noGrp="1"/>
          </p:cNvSpPr>
          <p:nvPr>
            <p:ph type="dt" sz="half" idx="10"/>
          </p:nvPr>
        </p:nvSpPr>
        <p:spPr/>
        <p:txBody>
          <a:bodyPr/>
          <a:lstStyle>
            <a:lvl1pPr>
              <a:defRPr/>
            </a:lvl1pPr>
          </a:lstStyle>
          <a:p>
            <a:pPr>
              <a:defRPr/>
            </a:pPr>
            <a:r>
              <a:rPr lang="en-US"/>
              <a:t>June 6, 2018</a:t>
            </a:r>
          </a:p>
        </p:txBody>
      </p:sp>
      <p:sp>
        <p:nvSpPr>
          <p:cNvPr id="4" name="Footer Placeholder 4">
            <a:extLst>
              <a:ext uri="{FF2B5EF4-FFF2-40B4-BE49-F238E27FC236}">
                <a16:creationId xmlns:a16="http://schemas.microsoft.com/office/drawing/2014/main" id="{D32DE2C0-C50A-4E64-8FF9-AAA836A878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CD8E2D7-04AC-450D-B676-A3CD9C9EA935}"/>
              </a:ext>
            </a:extLst>
          </p:cNvPr>
          <p:cNvSpPr>
            <a:spLocks noGrp="1"/>
          </p:cNvSpPr>
          <p:nvPr>
            <p:ph type="sldNum" sz="quarter" idx="12"/>
          </p:nvPr>
        </p:nvSpPr>
        <p:spPr/>
        <p:txBody>
          <a:bodyPr/>
          <a:lstStyle>
            <a:lvl1pPr>
              <a:defRPr/>
            </a:lvl1pPr>
          </a:lstStyle>
          <a:p>
            <a:pPr>
              <a:defRPr/>
            </a:pPr>
            <a:fld id="{972A0245-2F21-4CF2-A8AF-AF9743E4C745}" type="slidenum">
              <a:rPr lang="en-US"/>
              <a:pPr>
                <a:defRPr/>
              </a:pPr>
              <a:t>‹#›</a:t>
            </a:fld>
            <a:endParaRPr lang="en-US"/>
          </a:p>
        </p:txBody>
      </p:sp>
    </p:spTree>
    <p:extLst>
      <p:ext uri="{BB962C8B-B14F-4D97-AF65-F5344CB8AC3E}">
        <p14:creationId xmlns:p14="http://schemas.microsoft.com/office/powerpoint/2010/main" val="400391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EA077F-55E3-48FA-A6A0-EB0E585D86E3}"/>
              </a:ext>
            </a:extLst>
          </p:cNvPr>
          <p:cNvSpPr>
            <a:spLocks noGrp="1"/>
          </p:cNvSpPr>
          <p:nvPr>
            <p:ph type="dt" sz="half" idx="10"/>
          </p:nvPr>
        </p:nvSpPr>
        <p:spPr/>
        <p:txBody>
          <a:bodyPr/>
          <a:lstStyle>
            <a:lvl1pPr>
              <a:defRPr/>
            </a:lvl1pPr>
          </a:lstStyle>
          <a:p>
            <a:pPr>
              <a:defRPr/>
            </a:pPr>
            <a:r>
              <a:rPr lang="en-US"/>
              <a:t>June 6, 2018</a:t>
            </a:r>
          </a:p>
        </p:txBody>
      </p:sp>
      <p:sp>
        <p:nvSpPr>
          <p:cNvPr id="3" name="Footer Placeholder 4">
            <a:extLst>
              <a:ext uri="{FF2B5EF4-FFF2-40B4-BE49-F238E27FC236}">
                <a16:creationId xmlns:a16="http://schemas.microsoft.com/office/drawing/2014/main" id="{8595C79C-EA3F-405C-9F66-97109DF00A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63C9A21-6FC8-4222-81C8-322244F1BDD8}"/>
              </a:ext>
            </a:extLst>
          </p:cNvPr>
          <p:cNvSpPr>
            <a:spLocks noGrp="1"/>
          </p:cNvSpPr>
          <p:nvPr>
            <p:ph type="sldNum" sz="quarter" idx="12"/>
          </p:nvPr>
        </p:nvSpPr>
        <p:spPr/>
        <p:txBody>
          <a:bodyPr/>
          <a:lstStyle>
            <a:lvl1pPr>
              <a:defRPr/>
            </a:lvl1pPr>
          </a:lstStyle>
          <a:p>
            <a:pPr>
              <a:defRPr/>
            </a:pPr>
            <a:fld id="{1A49FBDF-FD67-4CFA-A435-EE0B9B6AE34D}" type="slidenum">
              <a:rPr lang="en-US"/>
              <a:pPr>
                <a:defRPr/>
              </a:pPr>
              <a:t>‹#›</a:t>
            </a:fld>
            <a:endParaRPr lang="en-US"/>
          </a:p>
        </p:txBody>
      </p:sp>
    </p:spTree>
    <p:extLst>
      <p:ext uri="{BB962C8B-B14F-4D97-AF65-F5344CB8AC3E}">
        <p14:creationId xmlns:p14="http://schemas.microsoft.com/office/powerpoint/2010/main" val="357376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5670-71F0-9A4C-A5F4-1543253E6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DC7645-C35B-B44B-BC8C-D3F0D897E3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54569-3B71-A44C-B116-9D207AD65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A9B4315-4E81-4C81-A927-45EB990D3B73}"/>
              </a:ext>
            </a:extLst>
          </p:cNvPr>
          <p:cNvSpPr>
            <a:spLocks noGrp="1"/>
          </p:cNvSpPr>
          <p:nvPr>
            <p:ph type="dt" sz="half" idx="10"/>
          </p:nvPr>
        </p:nvSpPr>
        <p:spPr/>
        <p:txBody>
          <a:bodyPr/>
          <a:lstStyle>
            <a:lvl1pPr>
              <a:defRPr/>
            </a:lvl1pPr>
          </a:lstStyle>
          <a:p>
            <a:pPr>
              <a:defRPr/>
            </a:pPr>
            <a:r>
              <a:rPr lang="en-US"/>
              <a:t>June 6, 2018</a:t>
            </a:r>
          </a:p>
        </p:txBody>
      </p:sp>
      <p:sp>
        <p:nvSpPr>
          <p:cNvPr id="6" name="Footer Placeholder 4">
            <a:extLst>
              <a:ext uri="{FF2B5EF4-FFF2-40B4-BE49-F238E27FC236}">
                <a16:creationId xmlns:a16="http://schemas.microsoft.com/office/drawing/2014/main" id="{277C340F-C710-4AB0-9BB7-12833C85C1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D0F7A7-579D-4504-95D9-EFFA71CCFED8}"/>
              </a:ext>
            </a:extLst>
          </p:cNvPr>
          <p:cNvSpPr>
            <a:spLocks noGrp="1"/>
          </p:cNvSpPr>
          <p:nvPr>
            <p:ph type="sldNum" sz="quarter" idx="12"/>
          </p:nvPr>
        </p:nvSpPr>
        <p:spPr/>
        <p:txBody>
          <a:bodyPr/>
          <a:lstStyle>
            <a:lvl1pPr>
              <a:defRPr/>
            </a:lvl1pPr>
          </a:lstStyle>
          <a:p>
            <a:pPr>
              <a:defRPr/>
            </a:pPr>
            <a:fld id="{2643B876-AAB9-4313-B20C-B01B035B354B}" type="slidenum">
              <a:rPr lang="en-US"/>
              <a:pPr>
                <a:defRPr/>
              </a:pPr>
              <a:t>‹#›</a:t>
            </a:fld>
            <a:endParaRPr lang="en-US"/>
          </a:p>
        </p:txBody>
      </p:sp>
    </p:spTree>
    <p:extLst>
      <p:ext uri="{BB962C8B-B14F-4D97-AF65-F5344CB8AC3E}">
        <p14:creationId xmlns:p14="http://schemas.microsoft.com/office/powerpoint/2010/main" val="48020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B0DB-2DAA-1A4C-8051-1AB20A5BD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7C8367-0745-B643-BB31-BA8634A84438}"/>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F7EED309-00CD-E740-8FDD-9079913FB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FD1B06D-D0E1-4F9E-955A-99FF30385D66}"/>
              </a:ext>
            </a:extLst>
          </p:cNvPr>
          <p:cNvSpPr>
            <a:spLocks noGrp="1"/>
          </p:cNvSpPr>
          <p:nvPr>
            <p:ph type="dt" sz="half" idx="10"/>
          </p:nvPr>
        </p:nvSpPr>
        <p:spPr/>
        <p:txBody>
          <a:bodyPr/>
          <a:lstStyle>
            <a:lvl1pPr>
              <a:defRPr/>
            </a:lvl1pPr>
          </a:lstStyle>
          <a:p>
            <a:pPr>
              <a:defRPr/>
            </a:pPr>
            <a:r>
              <a:rPr lang="en-US"/>
              <a:t>June 6, 2018</a:t>
            </a:r>
          </a:p>
        </p:txBody>
      </p:sp>
      <p:sp>
        <p:nvSpPr>
          <p:cNvPr id="6" name="Footer Placeholder 4">
            <a:extLst>
              <a:ext uri="{FF2B5EF4-FFF2-40B4-BE49-F238E27FC236}">
                <a16:creationId xmlns:a16="http://schemas.microsoft.com/office/drawing/2014/main" id="{852FD9AC-56D7-4AA1-878B-43EAE6BDDF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21B2AC-D425-45B3-AFFA-84DB33E7E912}"/>
              </a:ext>
            </a:extLst>
          </p:cNvPr>
          <p:cNvSpPr>
            <a:spLocks noGrp="1"/>
          </p:cNvSpPr>
          <p:nvPr>
            <p:ph type="sldNum" sz="quarter" idx="12"/>
          </p:nvPr>
        </p:nvSpPr>
        <p:spPr/>
        <p:txBody>
          <a:bodyPr/>
          <a:lstStyle>
            <a:lvl1pPr>
              <a:defRPr/>
            </a:lvl1pPr>
          </a:lstStyle>
          <a:p>
            <a:pPr>
              <a:defRPr/>
            </a:pPr>
            <a:fld id="{B17EB942-9B3F-4333-A19E-7150D5E23C2A}" type="slidenum">
              <a:rPr lang="en-US"/>
              <a:pPr>
                <a:defRPr/>
              </a:pPr>
              <a:t>‹#›</a:t>
            </a:fld>
            <a:endParaRPr lang="en-US"/>
          </a:p>
        </p:txBody>
      </p:sp>
    </p:spTree>
    <p:extLst>
      <p:ext uri="{BB962C8B-B14F-4D97-AF65-F5344CB8AC3E}">
        <p14:creationId xmlns:p14="http://schemas.microsoft.com/office/powerpoint/2010/main" val="355993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D9FAEC-0F00-46D0-8C88-512A2F3F2CF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093834-D3E9-4FA2-ABB8-02D096256E3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ED2EFE-A8EA-A849-9138-2C03129AD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a:t>June 6, 2018</a:t>
            </a:r>
          </a:p>
        </p:txBody>
      </p:sp>
      <p:sp>
        <p:nvSpPr>
          <p:cNvPr id="5" name="Footer Placeholder 4">
            <a:extLst>
              <a:ext uri="{FF2B5EF4-FFF2-40B4-BE49-F238E27FC236}">
                <a16:creationId xmlns:a16="http://schemas.microsoft.com/office/drawing/2014/main" id="{69F127F2-C3E2-844B-91C3-A5E584176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5FB7339-D438-ED47-BFF8-7438EB9C3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1A4E508-F09A-4F3D-B420-60D0C734EC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91598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3554"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7" kern="1200">
          <a:solidFill>
            <a:schemeClr val="tx1"/>
          </a:solidFill>
          <a:latin typeface="+mn-lt"/>
          <a:ea typeface="+mn-ea"/>
          <a:cs typeface="+mn-cs"/>
        </a:defRPr>
      </a:lvl2pPr>
      <a:lvl3pPr marL="1141942" indent="-228389" algn="l" defTabSz="91355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2275"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2606"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554" rtl="0" eaLnBrk="1" latinLnBrk="0" hangingPunct="1">
        <a:defRPr sz="1799" kern="1200">
          <a:solidFill>
            <a:schemeClr val="tx1"/>
          </a:solidFill>
          <a:latin typeface="+mn-lt"/>
          <a:ea typeface="+mn-ea"/>
          <a:cs typeface="+mn-cs"/>
        </a:defRPr>
      </a:lvl1pPr>
      <a:lvl2pPr marL="456777" algn="l" defTabSz="913554" rtl="0" eaLnBrk="1" latinLnBrk="0" hangingPunct="1">
        <a:defRPr sz="1799" kern="1200">
          <a:solidFill>
            <a:schemeClr val="tx1"/>
          </a:solidFill>
          <a:latin typeface="+mn-lt"/>
          <a:ea typeface="+mn-ea"/>
          <a:cs typeface="+mn-cs"/>
        </a:defRPr>
      </a:lvl2pPr>
      <a:lvl3pPr marL="913554" algn="l" defTabSz="913554" rtl="0" eaLnBrk="1" latinLnBrk="0" hangingPunct="1">
        <a:defRPr sz="1799" kern="1200">
          <a:solidFill>
            <a:schemeClr val="tx1"/>
          </a:solidFill>
          <a:latin typeface="+mn-lt"/>
          <a:ea typeface="+mn-ea"/>
          <a:cs typeface="+mn-cs"/>
        </a:defRPr>
      </a:lvl3pPr>
      <a:lvl4pPr marL="1370331" algn="l" defTabSz="913554" rtl="0" eaLnBrk="1" latinLnBrk="0" hangingPunct="1">
        <a:defRPr sz="1799" kern="1200">
          <a:solidFill>
            <a:schemeClr val="tx1"/>
          </a:solidFill>
          <a:latin typeface="+mn-lt"/>
          <a:ea typeface="+mn-ea"/>
          <a:cs typeface="+mn-cs"/>
        </a:defRPr>
      </a:lvl4pPr>
      <a:lvl5pPr marL="1827109" algn="l" defTabSz="913554" rtl="0" eaLnBrk="1" latinLnBrk="0" hangingPunct="1">
        <a:defRPr sz="1799" kern="1200">
          <a:solidFill>
            <a:schemeClr val="tx1"/>
          </a:solidFill>
          <a:latin typeface="+mn-lt"/>
          <a:ea typeface="+mn-ea"/>
          <a:cs typeface="+mn-cs"/>
        </a:defRPr>
      </a:lvl5pPr>
      <a:lvl6pPr marL="2283886" algn="l" defTabSz="913554" rtl="0" eaLnBrk="1" latinLnBrk="0" hangingPunct="1">
        <a:defRPr sz="1799" kern="1200">
          <a:solidFill>
            <a:schemeClr val="tx1"/>
          </a:solidFill>
          <a:latin typeface="+mn-lt"/>
          <a:ea typeface="+mn-ea"/>
          <a:cs typeface="+mn-cs"/>
        </a:defRPr>
      </a:lvl6pPr>
      <a:lvl7pPr marL="2740662" algn="l" defTabSz="913554" rtl="0" eaLnBrk="1" latinLnBrk="0" hangingPunct="1">
        <a:defRPr sz="1799" kern="1200">
          <a:solidFill>
            <a:schemeClr val="tx1"/>
          </a:solidFill>
          <a:latin typeface="+mn-lt"/>
          <a:ea typeface="+mn-ea"/>
          <a:cs typeface="+mn-cs"/>
        </a:defRPr>
      </a:lvl7pPr>
      <a:lvl8pPr marL="3197440" algn="l" defTabSz="913554" rtl="0" eaLnBrk="1" latinLnBrk="0" hangingPunct="1">
        <a:defRPr sz="1799" kern="1200">
          <a:solidFill>
            <a:schemeClr val="tx1"/>
          </a:solidFill>
          <a:latin typeface="+mn-lt"/>
          <a:ea typeface="+mn-ea"/>
          <a:cs typeface="+mn-cs"/>
        </a:defRPr>
      </a:lvl8pPr>
      <a:lvl9pPr marL="3654217" algn="l" defTabSz="91355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mailto:tstevens@myboyum.com" TargetMode="External"/><Relationship Id="rId3" Type="http://schemas.openxmlformats.org/officeDocument/2006/relationships/image" Target="../media/image6.jpg"/><Relationship Id="rId7" Type="http://schemas.openxmlformats.org/officeDocument/2006/relationships/hyperlink" Target="mailto:bcasalenda@myboyum.co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mailto:cwittich@myboyum.co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4">
            <a:extLst>
              <a:ext uri="{FF2B5EF4-FFF2-40B4-BE49-F238E27FC236}">
                <a16:creationId xmlns:a16="http://schemas.microsoft.com/office/drawing/2014/main" id="{E9F16AB6-31A5-40EF-9647-9A6F7DAF6D2E}"/>
              </a:ext>
            </a:extLst>
          </p:cNvPr>
          <p:cNvPicPr>
            <a:picLocks noChangeAspect="1"/>
          </p:cNvPicPr>
          <p:nvPr/>
        </p:nvPicPr>
        <p:blipFill>
          <a:blip r:embed="rId3">
            <a:extLst>
              <a:ext uri="{28A0092B-C50C-407E-A947-70E740481C1C}">
                <a14:useLocalDpi xmlns:a14="http://schemas.microsoft.com/office/drawing/2010/main" val="0"/>
              </a:ext>
            </a:extLst>
          </a:blip>
          <a:srcRect l="49730" t="273" r="-1347" b="-273"/>
          <a:stretch>
            <a:fillRect/>
          </a:stretch>
        </p:blipFill>
        <p:spPr bwMode="auto">
          <a:xfrm>
            <a:off x="0" y="10160"/>
            <a:ext cx="4603750" cy="6159500"/>
          </a:xfrm>
          <a:prstGeom prst="rect">
            <a:avLst/>
          </a:prstGeom>
          <a:noFill/>
          <a:ln w="12700" cap="rnd">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0">
            <a:extLst>
              <a:ext uri="{FF2B5EF4-FFF2-40B4-BE49-F238E27FC236}">
                <a16:creationId xmlns:a16="http://schemas.microsoft.com/office/drawing/2014/main" id="{316A6D6A-33F1-4644-977D-B1D5019D1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D804EF0A-5209-4713-9728-6AE31BD18110}"/>
              </a:ext>
            </a:extLst>
          </p:cNvPr>
          <p:cNvSpPr>
            <a:spLocks noGrp="1" noChangeArrowheads="1"/>
          </p:cNvSpPr>
          <p:nvPr>
            <p:ph type="ctrTitle"/>
          </p:nvPr>
        </p:nvSpPr>
        <p:spPr>
          <a:xfrm>
            <a:off x="5180986" y="1634980"/>
            <a:ext cx="6342636" cy="2427222"/>
          </a:xfrm>
        </p:spPr>
        <p:txBody>
          <a:bodyPr/>
          <a:lstStyle/>
          <a:p>
            <a:br>
              <a:rPr lang="en-US" sz="7200" dirty="0"/>
            </a:br>
            <a:r>
              <a:rPr lang="en-US" b="1" dirty="0">
                <a:latin typeface="Calibri"/>
                <a:cs typeface="Calibri Light"/>
              </a:rPr>
              <a:t>Salon Advisory Membership     </a:t>
            </a:r>
            <a:br>
              <a:rPr lang="en-US" b="1" dirty="0">
                <a:latin typeface="Calibri"/>
                <a:cs typeface="Calibri Light"/>
              </a:rPr>
            </a:br>
            <a:r>
              <a:rPr lang="en-US" sz="4800" b="1" dirty="0">
                <a:latin typeface="Calibri"/>
                <a:cs typeface="Calibri Light"/>
              </a:rPr>
              <a:t>tax law update</a:t>
            </a:r>
            <a:endParaRPr lang="en-US" sz="4400" b="1" dirty="0">
              <a:latin typeface="Calibri"/>
              <a:cs typeface="Calibri Light"/>
            </a:endParaRPr>
          </a:p>
        </p:txBody>
      </p:sp>
      <p:pic>
        <p:nvPicPr>
          <p:cNvPr id="3077" name="Picture 9">
            <a:extLst>
              <a:ext uri="{FF2B5EF4-FFF2-40B4-BE49-F238E27FC236}">
                <a16:creationId xmlns:a16="http://schemas.microsoft.com/office/drawing/2014/main" id="{CB99ACCA-8A30-4C03-9F8C-1E40BBCB40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825" y="189753"/>
            <a:ext cx="34607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Slide Number Placeholder 12">
            <a:extLst>
              <a:ext uri="{FF2B5EF4-FFF2-40B4-BE49-F238E27FC236}">
                <a16:creationId xmlns:a16="http://schemas.microsoft.com/office/drawing/2014/main" id="{2BBB48E9-0016-4B34-A670-2F2DB3FA0B5C}"/>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A82839-E301-4005-9514-D61B32BB7B6F}" type="slidenum">
              <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87299277-60FD-44FE-9EE8-A549197F8FC4}"/>
              </a:ext>
            </a:extLst>
          </p:cNvPr>
          <p:cNvSpPr txBox="1"/>
          <p:nvPr/>
        </p:nvSpPr>
        <p:spPr>
          <a:xfrm>
            <a:off x="5055916" y="4240382"/>
            <a:ext cx="6378745" cy="1077218"/>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Calibri"/>
              </a:rPr>
              <a:t>Presented by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Calibri"/>
              </a:rPr>
              <a:t> Chris Wittich, MBT, CPA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a:endParaRPr>
          </a:p>
        </p:txBody>
      </p:sp>
    </p:spTree>
    <p:extLst>
      <p:ext uri="{BB962C8B-B14F-4D97-AF65-F5344CB8AC3E}">
        <p14:creationId xmlns:p14="http://schemas.microsoft.com/office/powerpoint/2010/main" val="4007689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Omnibus Spending Bill</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457200" lvl="1" indent="0">
              <a:buNone/>
            </a:pPr>
            <a:r>
              <a:rPr lang="en-US" dirty="0">
                <a:ea typeface="+mn-lt"/>
                <a:cs typeface="+mn-lt"/>
              </a:rPr>
              <a:t>Secure Act 2.0 was included in the bill	</a:t>
            </a:r>
          </a:p>
          <a:p>
            <a:pPr lvl="1"/>
            <a:r>
              <a:rPr lang="en-US" dirty="0">
                <a:ea typeface="+mn-lt"/>
                <a:cs typeface="+mn-lt"/>
              </a:rPr>
              <a:t>Higher individual contribution limits</a:t>
            </a:r>
          </a:p>
          <a:p>
            <a:pPr lvl="1"/>
            <a:r>
              <a:rPr lang="en-US" dirty="0">
                <a:ea typeface="+mn-lt"/>
                <a:cs typeface="+mn-lt"/>
              </a:rPr>
              <a:t>More Roth options</a:t>
            </a:r>
          </a:p>
          <a:p>
            <a:pPr lvl="1"/>
            <a:r>
              <a:rPr lang="en-US" dirty="0">
                <a:ea typeface="+mn-lt"/>
                <a:cs typeface="+mn-lt"/>
              </a:rPr>
              <a:t>More complexity with retirement plan offerings</a:t>
            </a:r>
          </a:p>
          <a:p>
            <a:pPr lvl="1"/>
            <a:r>
              <a:rPr lang="en-US" dirty="0">
                <a:ea typeface="+mn-lt"/>
                <a:cs typeface="+mn-lt"/>
              </a:rPr>
              <a:t>More complexity with accessing retirement money early</a:t>
            </a:r>
          </a:p>
          <a:p>
            <a:pPr lvl="1"/>
            <a:r>
              <a:rPr lang="en-US" dirty="0">
                <a:ea typeface="+mn-lt"/>
                <a:cs typeface="+mn-lt"/>
              </a:rPr>
              <a:t>Shifting more responsibility and opportunity to the individual taxpayer to fund retirements</a:t>
            </a:r>
          </a:p>
          <a:p>
            <a:pPr marL="514350" indent="-514350">
              <a:buAutoNum type="arabicPeriod"/>
            </a:pPr>
            <a:endParaRPr lang="en-US" dirty="0">
              <a:cs typeface="Calibri"/>
            </a:endParaRPr>
          </a:p>
          <a:p>
            <a:pPr marL="514350" indent="-514350">
              <a:buAutoNum type="arabicPeriod"/>
            </a:pPr>
            <a:endParaRPr lang="en-US" dirty="0">
              <a:cs typeface="Calibri"/>
            </a:endParaRPr>
          </a:p>
          <a:p>
            <a:pPr marL="514350" indent="-514350">
              <a:buAutoNum type="arabicPeriod"/>
            </a:pPr>
            <a:endParaRPr lang="en-US" dirty="0">
              <a:cs typeface="Calibri"/>
            </a:endParaRP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10</a:t>
            </a:fld>
            <a:endParaRPr lang="en-US" altLang="en-US">
              <a:solidFill>
                <a:schemeClr val="bg1"/>
              </a:solidFill>
            </a:endParaRPr>
          </a:p>
        </p:txBody>
      </p:sp>
    </p:spTree>
    <p:extLst>
      <p:ext uri="{BB962C8B-B14F-4D97-AF65-F5344CB8AC3E}">
        <p14:creationId xmlns:p14="http://schemas.microsoft.com/office/powerpoint/2010/main" val="167053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1099-K Reporting</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IRS delayed the 1099-K reporting standards.</a:t>
            </a:r>
          </a:p>
          <a:p>
            <a:pPr marL="0" indent="0">
              <a:buNone/>
            </a:pPr>
            <a:endParaRPr lang="en-US" dirty="0">
              <a:cs typeface="Calibri"/>
            </a:endParaRPr>
          </a:p>
          <a:p>
            <a:pPr marL="0" indent="0">
              <a:buNone/>
            </a:pPr>
            <a:r>
              <a:rPr lang="en-US" dirty="0">
                <a:cs typeface="Calibri"/>
              </a:rPr>
              <a:t>1099-K expanded to include apps like </a:t>
            </a:r>
            <a:r>
              <a:rPr lang="en-US" dirty="0" err="1">
                <a:cs typeface="Calibri"/>
              </a:rPr>
              <a:t>paypal</a:t>
            </a:r>
            <a:r>
              <a:rPr lang="en-US" dirty="0">
                <a:cs typeface="Calibri"/>
              </a:rPr>
              <a:t>, </a:t>
            </a:r>
            <a:r>
              <a:rPr lang="en-US" dirty="0" err="1">
                <a:cs typeface="Calibri"/>
              </a:rPr>
              <a:t>cashapp</a:t>
            </a:r>
            <a:r>
              <a:rPr lang="en-US" dirty="0">
                <a:cs typeface="Calibri"/>
              </a:rPr>
              <a:t>, </a:t>
            </a:r>
            <a:r>
              <a:rPr lang="en-US" dirty="0" err="1">
                <a:cs typeface="Calibri"/>
              </a:rPr>
              <a:t>venmo</a:t>
            </a:r>
            <a:r>
              <a:rPr lang="en-US" dirty="0">
                <a:cs typeface="Calibri"/>
              </a:rPr>
              <a:t> who were going to need to report any transfers over $600.  Delayed to 2023 by the IRS notice in Dec 2022, so $20,000 threshold applies in 2022.</a:t>
            </a:r>
          </a:p>
          <a:p>
            <a:pPr marL="0" indent="0">
              <a:buNone/>
            </a:pPr>
            <a:endParaRPr lang="en-US" dirty="0">
              <a:cs typeface="Calibri"/>
            </a:endParaRPr>
          </a:p>
          <a:p>
            <a:pPr marL="0" indent="0">
              <a:buNone/>
            </a:pPr>
            <a:r>
              <a:rPr lang="en-US" dirty="0">
                <a:cs typeface="Calibri"/>
              </a:rPr>
              <a:t>Reminder that salons are required to ask all employees to report their tips (cash, </a:t>
            </a:r>
            <a:r>
              <a:rPr lang="en-US" dirty="0" err="1">
                <a:cs typeface="Calibri"/>
              </a:rPr>
              <a:t>venmo</a:t>
            </a:r>
            <a:r>
              <a:rPr lang="en-US" dirty="0">
                <a:cs typeface="Calibri"/>
              </a:rPr>
              <a:t>, </a:t>
            </a:r>
            <a:r>
              <a:rPr lang="en-US" dirty="0" err="1">
                <a:cs typeface="Calibri"/>
              </a:rPr>
              <a:t>paypal</a:t>
            </a:r>
            <a:r>
              <a:rPr lang="en-US" dirty="0">
                <a:cs typeface="Calibri"/>
              </a:rPr>
              <a:t>, </a:t>
            </a:r>
            <a:r>
              <a:rPr lang="en-US" dirty="0" err="1">
                <a:cs typeface="Calibri"/>
              </a:rPr>
              <a:t>cashapp</a:t>
            </a:r>
            <a:r>
              <a:rPr lang="en-US" dirty="0">
                <a:cs typeface="Calibri"/>
              </a:rPr>
              <a:t>, </a:t>
            </a:r>
            <a:r>
              <a:rPr lang="en-US" dirty="0" err="1">
                <a:cs typeface="Calibri"/>
              </a:rPr>
              <a:t>etc</a:t>
            </a:r>
            <a:r>
              <a:rPr lang="en-US" dirty="0">
                <a:cs typeface="Calibri"/>
              </a:rPr>
              <a:t>).  The tips need to be reported through payroll.  We are in the process of creating a resource you can provide to employees which will explain any 1099-K that they receive.</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11</a:t>
            </a:fld>
            <a:endParaRPr lang="en-US" altLang="en-US">
              <a:solidFill>
                <a:schemeClr val="bg1"/>
              </a:solidFill>
            </a:endParaRPr>
          </a:p>
        </p:txBody>
      </p:sp>
    </p:spTree>
    <p:extLst>
      <p:ext uri="{BB962C8B-B14F-4D97-AF65-F5344CB8AC3E}">
        <p14:creationId xmlns:p14="http://schemas.microsoft.com/office/powerpoint/2010/main" val="317028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3 Key Things for 2023</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514350" indent="-514350">
              <a:buAutoNum type="arabicPeriod"/>
            </a:pPr>
            <a:r>
              <a:rPr lang="en-US" dirty="0">
                <a:ea typeface="+mn-lt"/>
                <a:cs typeface="+mn-lt"/>
              </a:rPr>
              <a:t>Bonus Depreciation is scheduled to be 80% in 2023, but Section 179 is still available to potentially achieve 100% depreciation on new assets the business acquires</a:t>
            </a:r>
          </a:p>
          <a:p>
            <a:pPr marL="514350" indent="-514350">
              <a:buAutoNum type="arabicPeriod"/>
            </a:pPr>
            <a:r>
              <a:rPr lang="en-US" dirty="0">
                <a:ea typeface="+mn-lt"/>
                <a:cs typeface="+mn-lt"/>
              </a:rPr>
              <a:t>Keep in mind energy efficient tax credits for personal residence, keep receipts and think of energy efficient qualifications when doing home improvement projects</a:t>
            </a:r>
          </a:p>
          <a:p>
            <a:pPr marL="514350" indent="-514350">
              <a:buAutoNum type="arabicPeriod"/>
            </a:pPr>
            <a:r>
              <a:rPr lang="en-US" dirty="0">
                <a:cs typeface="Calibri"/>
              </a:rPr>
              <a:t>Be aware of retirement plan changes through the Secure Act 2.0, summer 2023 is the time to reevaluate your personal retirement plan contribution strategy and consider plan offerings for employees in the future</a:t>
            </a:r>
          </a:p>
          <a:p>
            <a:pPr marL="514350" indent="-514350">
              <a:buAutoNum type="arabicPeriod"/>
            </a:pPr>
            <a:endParaRPr lang="en-US" dirty="0">
              <a:cs typeface="Calibri"/>
            </a:endParaRPr>
          </a:p>
          <a:p>
            <a:pPr marL="514350" indent="-514350">
              <a:buAutoNum type="arabicPeriod"/>
            </a:pPr>
            <a:endParaRPr lang="en-US" dirty="0">
              <a:cs typeface="Calibri"/>
            </a:endParaRP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12</a:t>
            </a:fld>
            <a:endParaRPr lang="en-US" altLang="en-US">
              <a:solidFill>
                <a:schemeClr val="bg1"/>
              </a:solidFill>
            </a:endParaRPr>
          </a:p>
        </p:txBody>
      </p:sp>
    </p:spTree>
    <p:extLst>
      <p:ext uri="{BB962C8B-B14F-4D97-AF65-F5344CB8AC3E}">
        <p14:creationId xmlns:p14="http://schemas.microsoft.com/office/powerpoint/2010/main" val="370264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0">
            <a:extLst>
              <a:ext uri="{FF2B5EF4-FFF2-40B4-BE49-F238E27FC236}">
                <a16:creationId xmlns:a16="http://schemas.microsoft.com/office/drawing/2014/main" id="{D4F3D925-6C32-4BE0-B940-884CECA4E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554" b="47281"/>
          <a:stretch>
            <a:fillRect/>
          </a:stretch>
        </p:blipFill>
        <p:spPr bwMode="auto">
          <a:xfrm>
            <a:off x="0" y="6211668"/>
            <a:ext cx="12192000" cy="6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a:extLst>
              <a:ext uri="{FF2B5EF4-FFF2-40B4-BE49-F238E27FC236}">
                <a16:creationId xmlns:a16="http://schemas.microsoft.com/office/drawing/2014/main" id="{A53CD7D8-6ABE-43B0-8556-2E3F1274F3F7}"/>
              </a:ext>
            </a:extLst>
          </p:cNvPr>
          <p:cNvSpPr>
            <a:spLocks noGrp="1" noChangeArrowheads="1"/>
          </p:cNvSpPr>
          <p:nvPr>
            <p:ph type="ctrTitle"/>
          </p:nvPr>
        </p:nvSpPr>
        <p:spPr>
          <a:xfrm>
            <a:off x="2815262" y="245843"/>
            <a:ext cx="5960973" cy="853997"/>
          </a:xfrm>
        </p:spPr>
        <p:txBody>
          <a:bodyPr anchor="t"/>
          <a:lstStyle/>
          <a:p>
            <a:r>
              <a:rPr lang="en-US" altLang="en-US" sz="4800" b="1" dirty="0">
                <a:solidFill>
                  <a:schemeClr val="bg2">
                    <a:lumMod val="25000"/>
                  </a:schemeClr>
                </a:solidFill>
              </a:rPr>
              <a:t>Questions</a:t>
            </a:r>
            <a:r>
              <a:rPr lang="en-US" altLang="en-US" sz="5400" b="1" dirty="0">
                <a:solidFill>
                  <a:schemeClr val="bg2">
                    <a:lumMod val="25000"/>
                  </a:schemeClr>
                </a:solidFill>
              </a:rPr>
              <a:t> &amp; Answers</a:t>
            </a:r>
            <a:br>
              <a:rPr lang="en-US" altLang="en-US" sz="5400" b="1" dirty="0">
                <a:solidFill>
                  <a:schemeClr val="bg2">
                    <a:lumMod val="25000"/>
                  </a:schemeClr>
                </a:solidFill>
              </a:rPr>
            </a:br>
            <a:endParaRPr lang="en-US" altLang="en-US" sz="2000" dirty="0">
              <a:cs typeface="Calibri Light"/>
            </a:endParaRPr>
          </a:p>
        </p:txBody>
      </p:sp>
      <p:sp>
        <p:nvSpPr>
          <p:cNvPr id="7172" name="Slide Number Placeholder 12">
            <a:extLst>
              <a:ext uri="{FF2B5EF4-FFF2-40B4-BE49-F238E27FC236}">
                <a16:creationId xmlns:a16="http://schemas.microsoft.com/office/drawing/2014/main" id="{FFD18045-675C-456C-A731-E5A6ECBE777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57E9A6-BC48-4935-B3B8-E5C26E899B1F}" type="slidenum">
              <a:rPr lang="en-US" altLang="en-US" dirty="0">
                <a:solidFill>
                  <a:schemeClr val="bg1"/>
                </a:solidFill>
              </a:rPr>
              <a:pPr fontAlgn="base">
                <a:spcBef>
                  <a:spcPct val="0"/>
                </a:spcBef>
                <a:spcAft>
                  <a:spcPct val="0"/>
                </a:spcAft>
              </a:pPr>
              <a:t>13</a:t>
            </a:fld>
            <a:endParaRPr lang="en-US" altLang="en-US">
              <a:solidFill>
                <a:schemeClr val="bg1"/>
              </a:solidFill>
            </a:endParaRPr>
          </a:p>
        </p:txBody>
      </p:sp>
      <p:sp>
        <p:nvSpPr>
          <p:cNvPr id="7174" name="TextBox 18">
            <a:extLst>
              <a:ext uri="{FF2B5EF4-FFF2-40B4-BE49-F238E27FC236}">
                <a16:creationId xmlns:a16="http://schemas.microsoft.com/office/drawing/2014/main" id="{F7D05531-0928-42CE-BBA3-6B03FF60E3D7}"/>
              </a:ext>
            </a:extLst>
          </p:cNvPr>
          <p:cNvSpPr txBox="1">
            <a:spLocks noChangeArrowheads="1"/>
          </p:cNvSpPr>
          <p:nvPr/>
        </p:nvSpPr>
        <p:spPr bwMode="auto">
          <a:xfrm>
            <a:off x="3436938" y="2811463"/>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3" name="Picture 2">
            <a:extLst>
              <a:ext uri="{FF2B5EF4-FFF2-40B4-BE49-F238E27FC236}">
                <a16:creationId xmlns:a16="http://schemas.microsoft.com/office/drawing/2014/main" id="{09444D8A-9C5E-4D55-B2A4-35C47B41A7E7}"/>
              </a:ext>
            </a:extLst>
          </p:cNvPr>
          <p:cNvPicPr>
            <a:picLocks noChangeAspect="1"/>
          </p:cNvPicPr>
          <p:nvPr/>
        </p:nvPicPr>
        <p:blipFill rotWithShape="1">
          <a:blip r:embed="rId3"/>
          <a:srcRect t="7162"/>
          <a:stretch/>
        </p:blipFill>
        <p:spPr>
          <a:xfrm>
            <a:off x="4909612" y="1099840"/>
            <a:ext cx="2722629" cy="3786702"/>
          </a:xfrm>
          <a:prstGeom prst="rect">
            <a:avLst/>
          </a:prstGeom>
        </p:spPr>
      </p:pic>
      <p:pic>
        <p:nvPicPr>
          <p:cNvPr id="5" name="Picture 4" descr="A person wearing a blue shirt&#10;&#10;Description automatically generated with low confidence">
            <a:extLst>
              <a:ext uri="{FF2B5EF4-FFF2-40B4-BE49-F238E27FC236}">
                <a16:creationId xmlns:a16="http://schemas.microsoft.com/office/drawing/2014/main" id="{7FE62DA8-0DD8-40B3-9689-DEB25D5F0CFF}"/>
              </a:ext>
            </a:extLst>
          </p:cNvPr>
          <p:cNvPicPr>
            <a:picLocks noChangeAspect="1"/>
          </p:cNvPicPr>
          <p:nvPr/>
        </p:nvPicPr>
        <p:blipFill rotWithShape="1">
          <a:blip r:embed="rId4"/>
          <a:srcRect r="5643"/>
          <a:stretch/>
        </p:blipFill>
        <p:spPr>
          <a:xfrm>
            <a:off x="0" y="812540"/>
            <a:ext cx="3848669" cy="4078846"/>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A9B6A74A-EF12-4513-AA92-42BB7BC09578}"/>
              </a:ext>
            </a:extLst>
          </p:cNvPr>
          <p:cNvPicPr>
            <a:picLocks noChangeAspect="1"/>
          </p:cNvPicPr>
          <p:nvPr/>
        </p:nvPicPr>
        <p:blipFill>
          <a:blip r:embed="rId5"/>
          <a:stretch>
            <a:fillRect/>
          </a:stretch>
        </p:blipFill>
        <p:spPr>
          <a:xfrm>
            <a:off x="7960497" y="807695"/>
            <a:ext cx="4078847" cy="4078847"/>
          </a:xfrm>
          <a:prstGeom prst="rect">
            <a:avLst/>
          </a:prstGeom>
        </p:spPr>
      </p:pic>
      <p:sp>
        <p:nvSpPr>
          <p:cNvPr id="8" name="TextBox 7">
            <a:extLst>
              <a:ext uri="{FF2B5EF4-FFF2-40B4-BE49-F238E27FC236}">
                <a16:creationId xmlns:a16="http://schemas.microsoft.com/office/drawing/2014/main" id="{D49F47A0-0172-431A-98D0-60E310B402A0}"/>
              </a:ext>
            </a:extLst>
          </p:cNvPr>
          <p:cNvSpPr txBox="1"/>
          <p:nvPr/>
        </p:nvSpPr>
        <p:spPr>
          <a:xfrm>
            <a:off x="497730" y="5058538"/>
            <a:ext cx="3254988" cy="923330"/>
          </a:xfrm>
          <a:prstGeom prst="rect">
            <a:avLst/>
          </a:prstGeom>
          <a:noFill/>
        </p:spPr>
        <p:txBody>
          <a:bodyPr wrap="square" lIns="91440" tIns="45720" rIns="91440" bIns="45720" rtlCol="0" anchor="t">
            <a:spAutoFit/>
          </a:bodyPr>
          <a:lstStyle/>
          <a:p>
            <a:r>
              <a:rPr lang="en-US" dirty="0"/>
              <a:t>Chris Wittich, MBT, CPA </a:t>
            </a:r>
            <a:r>
              <a:rPr lang="en-US" dirty="0">
                <a:hlinkClick r:id="rId6"/>
              </a:rPr>
              <a:t>cwittich@myboyum.com</a:t>
            </a:r>
            <a:endParaRPr lang="en-US" dirty="0"/>
          </a:p>
          <a:p>
            <a:r>
              <a:rPr lang="en-US" dirty="0">
                <a:latin typeface="Calibri"/>
                <a:cs typeface="Calibri"/>
              </a:rPr>
              <a:t>Salon Team Lead, ERC Team Lead</a:t>
            </a:r>
            <a:endParaRPr lang="en-US" dirty="0">
              <a:cs typeface="Calibri"/>
            </a:endParaRPr>
          </a:p>
        </p:txBody>
      </p:sp>
      <p:sp>
        <p:nvSpPr>
          <p:cNvPr id="17" name="TextBox 16">
            <a:extLst>
              <a:ext uri="{FF2B5EF4-FFF2-40B4-BE49-F238E27FC236}">
                <a16:creationId xmlns:a16="http://schemas.microsoft.com/office/drawing/2014/main" id="{A256B19D-86F7-4C5F-A6A8-85AD013A4216}"/>
              </a:ext>
            </a:extLst>
          </p:cNvPr>
          <p:cNvSpPr txBox="1"/>
          <p:nvPr/>
        </p:nvSpPr>
        <p:spPr>
          <a:xfrm>
            <a:off x="5015850" y="5058538"/>
            <a:ext cx="2853207" cy="923330"/>
          </a:xfrm>
          <a:prstGeom prst="rect">
            <a:avLst/>
          </a:prstGeom>
          <a:noFill/>
        </p:spPr>
        <p:txBody>
          <a:bodyPr wrap="square" lIns="91440" tIns="45720" rIns="91440" bIns="45720" rtlCol="0" anchor="t">
            <a:spAutoFit/>
          </a:bodyPr>
          <a:lstStyle/>
          <a:p>
            <a:r>
              <a:rPr lang="en-US" dirty="0"/>
              <a:t>Becky Casalenda, CPA</a:t>
            </a:r>
          </a:p>
          <a:p>
            <a:r>
              <a:rPr lang="en-US" dirty="0">
                <a:hlinkClick r:id="rId7"/>
              </a:rPr>
              <a:t>bcasalenda@myboyum.com</a:t>
            </a:r>
            <a:endParaRPr lang="en-US" dirty="0"/>
          </a:p>
          <a:p>
            <a:r>
              <a:rPr lang="en-US" dirty="0">
                <a:latin typeface="Calibri"/>
                <a:cs typeface="Calibri"/>
              </a:rPr>
              <a:t>Salon Team Service Provider</a:t>
            </a:r>
            <a:endParaRPr lang="en-US" dirty="0">
              <a:cs typeface="Calibri"/>
            </a:endParaRPr>
          </a:p>
        </p:txBody>
      </p:sp>
      <p:sp>
        <p:nvSpPr>
          <p:cNvPr id="18" name="TextBox 17">
            <a:extLst>
              <a:ext uri="{FF2B5EF4-FFF2-40B4-BE49-F238E27FC236}">
                <a16:creationId xmlns:a16="http://schemas.microsoft.com/office/drawing/2014/main" id="{8BC96894-187B-4A4E-93B3-C93758CA7728}"/>
              </a:ext>
            </a:extLst>
          </p:cNvPr>
          <p:cNvSpPr txBox="1"/>
          <p:nvPr/>
        </p:nvSpPr>
        <p:spPr>
          <a:xfrm>
            <a:off x="8776235" y="5058538"/>
            <a:ext cx="2853207" cy="923330"/>
          </a:xfrm>
          <a:prstGeom prst="rect">
            <a:avLst/>
          </a:prstGeom>
          <a:noFill/>
        </p:spPr>
        <p:txBody>
          <a:bodyPr wrap="square" lIns="91440" tIns="45720" rIns="91440" bIns="45720" rtlCol="0" anchor="t">
            <a:spAutoFit/>
          </a:bodyPr>
          <a:lstStyle/>
          <a:p>
            <a:r>
              <a:rPr lang="en-US" dirty="0"/>
              <a:t>Tracy Stevens, CPA</a:t>
            </a:r>
          </a:p>
          <a:p>
            <a:r>
              <a:rPr lang="en-US" dirty="0">
                <a:hlinkClick r:id="rId8"/>
              </a:rPr>
              <a:t>tstevens@myboyum.com</a:t>
            </a:r>
            <a:endParaRPr lang="en-US" dirty="0"/>
          </a:p>
          <a:p>
            <a:r>
              <a:rPr lang="en-US" dirty="0">
                <a:latin typeface="Calibri"/>
                <a:cs typeface="Calibri"/>
              </a:rPr>
              <a:t>Salon Team Service Provider</a:t>
            </a:r>
          </a:p>
        </p:txBody>
      </p:sp>
    </p:spTree>
    <p:extLst>
      <p:ext uri="{BB962C8B-B14F-4D97-AF65-F5344CB8AC3E}">
        <p14:creationId xmlns:p14="http://schemas.microsoft.com/office/powerpoint/2010/main" val="363513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a:solidFill>
                  <a:schemeClr val="tx1">
                    <a:lumMod val="65000"/>
                    <a:lumOff val="35000"/>
                  </a:schemeClr>
                </a:solidFill>
              </a:rPr>
              <a:t>Disclaimers</a:t>
            </a:r>
            <a:endParaRPr lang="en-US" b="1">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513258" y="1692275"/>
            <a:ext cx="10881743" cy="3953158"/>
          </a:xfrm>
        </p:spPr>
        <p:txBody>
          <a:bodyPr vert="horz" wrap="square" lIns="91440" tIns="45720" rIns="91440" bIns="45720" numCol="1" anchor="t" anchorCtr="0" compatLnSpc="1">
            <a:prstTxWarp prst="textNoShape">
              <a:avLst/>
            </a:prstTxWarp>
            <a:noAutofit/>
          </a:bodyPr>
          <a:lstStyle/>
          <a:p>
            <a:pPr marL="0" indent="0">
              <a:buNone/>
            </a:pPr>
            <a:r>
              <a:rPr lang="en-US" i="1">
                <a:ea typeface="+mn-lt"/>
                <a:cs typeface="+mn-lt"/>
              </a:rPr>
              <a:t>The information contained herein should not be construed as legal, accounting, or tax advice. The commentaries provided are the opinions of Boyum Barenscheer PLLP and are for informational purposes only. While the information is deemed reliable, Boyum </a:t>
            </a:r>
            <a:r>
              <a:rPr lang="en-US" i="1" err="1">
                <a:ea typeface="+mn-lt"/>
                <a:cs typeface="+mn-lt"/>
              </a:rPr>
              <a:t>Barenscheer</a:t>
            </a:r>
            <a:r>
              <a:rPr lang="en-US" i="1">
                <a:ea typeface="+mn-lt"/>
                <a:cs typeface="+mn-lt"/>
              </a:rPr>
              <a:t> cannot guarantee its accuracy, completeness, or suitability for any purpose and makes no warranties with regard to the results to be obtained from its use, or whether any expressed course of events will actually occur. The user should contact his or her Boyum </a:t>
            </a:r>
            <a:r>
              <a:rPr lang="en-US" i="1" err="1">
                <a:ea typeface="+mn-lt"/>
                <a:cs typeface="+mn-lt"/>
              </a:rPr>
              <a:t>Barenscheer</a:t>
            </a:r>
            <a:r>
              <a:rPr lang="en-US" i="1">
                <a:ea typeface="+mn-lt"/>
                <a:cs typeface="+mn-lt"/>
              </a:rPr>
              <a:t> or other tax professional prior to taking any action to ensure the user's unique facts and circumstances are considered prior to making any decisions. </a:t>
            </a:r>
            <a:endParaRPr lang="en-US">
              <a:cs typeface="Calibri"/>
            </a:endParaRP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a:cs typeface="Calibri" panose="020F0502020204030204"/>
            </a:endParaRPr>
          </a:p>
          <a:p>
            <a:endParaRPr lang="en-US">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6098044" y="1785703"/>
            <a:ext cx="5483307" cy="5632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400">
              <a:cs typeface="Calibri"/>
            </a:endParaRPr>
          </a:p>
        </p:txBody>
      </p:sp>
    </p:spTree>
    <p:extLst>
      <p:ext uri="{BB962C8B-B14F-4D97-AF65-F5344CB8AC3E}">
        <p14:creationId xmlns:p14="http://schemas.microsoft.com/office/powerpoint/2010/main" val="1416045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Agenda</a:t>
            </a:r>
            <a:endParaRPr lang="en-US" b="1"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82404"/>
            <a:ext cx="8197576" cy="4108836"/>
          </a:xfrm>
        </p:spPr>
        <p:txBody>
          <a:bodyPr vert="horz" wrap="square" lIns="91440" tIns="45720" rIns="91440" bIns="45720" numCol="1" anchor="t" anchorCtr="0" compatLnSpc="1">
            <a:prstTxWarp prst="textNoShape">
              <a:avLst/>
            </a:prstTxWarp>
            <a:noAutofit/>
          </a:bodyPr>
          <a:lstStyle/>
          <a:p>
            <a:r>
              <a:rPr lang="en-US" sz="3200" dirty="0">
                <a:cs typeface="Calibri"/>
              </a:rPr>
              <a:t>Inflation Reduction Act August 2022</a:t>
            </a:r>
          </a:p>
          <a:p>
            <a:r>
              <a:rPr lang="en-US" sz="3200" dirty="0">
                <a:cs typeface="Calibri"/>
              </a:rPr>
              <a:t>Omnibus Spending Bill December 2022</a:t>
            </a:r>
          </a:p>
          <a:p>
            <a:r>
              <a:rPr lang="en-US" sz="3200" dirty="0">
                <a:cs typeface="Calibri"/>
              </a:rPr>
              <a:t>1099-K reporting December 2022</a:t>
            </a:r>
          </a:p>
          <a:p>
            <a:r>
              <a:rPr lang="en-US" sz="3200" dirty="0">
                <a:cs typeface="Calibri"/>
              </a:rPr>
              <a:t>3 Key Things for 2023</a:t>
            </a: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a:cs typeface="Calibri" panose="020F0502020204030204"/>
            </a:endParaRPr>
          </a:p>
          <a:p>
            <a:endParaRPr lang="en-US">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3</a:t>
            </a:fld>
            <a:endParaRPr lang="en-US" altLang="en-US">
              <a:solidFill>
                <a:schemeClr val="bg1"/>
              </a:solidFill>
            </a:endParaRPr>
          </a:p>
        </p:txBody>
      </p:sp>
    </p:spTree>
    <p:extLst>
      <p:ext uri="{BB962C8B-B14F-4D97-AF65-F5344CB8AC3E}">
        <p14:creationId xmlns:p14="http://schemas.microsoft.com/office/powerpoint/2010/main" val="24432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Inflation Reduction Act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Passed August 2022</a:t>
            </a:r>
          </a:p>
          <a:p>
            <a:r>
              <a:rPr lang="en-US" dirty="0">
                <a:cs typeface="Calibri"/>
              </a:rPr>
              <a:t>Energy Efficient Home Improvement Credit</a:t>
            </a:r>
          </a:p>
          <a:p>
            <a:pPr lvl="1"/>
            <a:r>
              <a:rPr lang="en-US" dirty="0">
                <a:cs typeface="Calibri"/>
              </a:rPr>
              <a:t>Now up to $1,200 per year every year instead of a lifetime limit, limit of $600 per item</a:t>
            </a:r>
          </a:p>
          <a:p>
            <a:pPr lvl="2"/>
            <a:r>
              <a:rPr lang="en-US" dirty="0">
                <a:cs typeface="Calibri"/>
              </a:rPr>
              <a:t>Windows, Furnace, Doors, Home Energy Audits, Water Heaters, Insulation, A/C</a:t>
            </a:r>
          </a:p>
          <a:p>
            <a:r>
              <a:rPr lang="en-US" dirty="0">
                <a:cs typeface="Calibri"/>
              </a:rPr>
              <a:t>Residential Energy Efficient Property Credit</a:t>
            </a:r>
          </a:p>
          <a:p>
            <a:pPr lvl="1"/>
            <a:r>
              <a:rPr lang="en-US" dirty="0">
                <a:cs typeface="Calibri"/>
              </a:rPr>
              <a:t>30% for things like solar, electric, wind, alternate energy on a home</a:t>
            </a:r>
          </a:p>
          <a:p>
            <a:r>
              <a:rPr lang="en-US" dirty="0">
                <a:cs typeface="Calibri"/>
              </a:rPr>
              <a:t>Funding for IRS over a 10 year period to hopefully provide better service, long term money allocated do not expect to see immediate results on that investment</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4</a:t>
            </a:fld>
            <a:endParaRPr lang="en-US" altLang="en-US">
              <a:solidFill>
                <a:schemeClr val="bg1"/>
              </a:solidFill>
            </a:endParaRPr>
          </a:p>
        </p:txBody>
      </p:sp>
    </p:spTree>
    <p:extLst>
      <p:ext uri="{BB962C8B-B14F-4D97-AF65-F5344CB8AC3E}">
        <p14:creationId xmlns:p14="http://schemas.microsoft.com/office/powerpoint/2010/main" val="351931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Inflation Reduction Act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Clean Vehicle Credits of $7,500 that are nearly impossible to claim for plug in electric vehicles</a:t>
            </a:r>
          </a:p>
          <a:p>
            <a:pPr lvl="1"/>
            <a:r>
              <a:rPr lang="en-US" dirty="0">
                <a:cs typeface="Calibri"/>
              </a:rPr>
              <a:t>Final assembly must occur in North America</a:t>
            </a:r>
          </a:p>
          <a:p>
            <a:pPr lvl="1"/>
            <a:r>
              <a:rPr lang="en-US" dirty="0">
                <a:cs typeface="Calibri"/>
              </a:rPr>
              <a:t>Vehicles must have purchase price of less than $80k for SUV/Van or $55k for other vehicles</a:t>
            </a:r>
          </a:p>
          <a:p>
            <a:pPr lvl="1"/>
            <a:r>
              <a:rPr lang="en-US" dirty="0">
                <a:cs typeface="Calibri"/>
              </a:rPr>
              <a:t>AGI Income cap on the individual of $300k for joint, $150k for single</a:t>
            </a:r>
          </a:p>
          <a:p>
            <a:pPr lvl="1"/>
            <a:r>
              <a:rPr lang="en-US" dirty="0">
                <a:cs typeface="Calibri"/>
              </a:rPr>
              <a:t>For used vehicles sale price cannot exceed $25k</a:t>
            </a:r>
          </a:p>
          <a:p>
            <a:pPr lvl="1"/>
            <a:r>
              <a:rPr lang="en-US" dirty="0">
                <a:cs typeface="Calibri"/>
              </a:rPr>
              <a:t>For used vehicles AGI limit of $150k / $75k and credit limit of $4k</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5</a:t>
            </a:fld>
            <a:endParaRPr lang="en-US" altLang="en-US">
              <a:solidFill>
                <a:schemeClr val="bg1"/>
              </a:solidFill>
            </a:endParaRPr>
          </a:p>
        </p:txBody>
      </p:sp>
    </p:spTree>
    <p:extLst>
      <p:ext uri="{BB962C8B-B14F-4D97-AF65-F5344CB8AC3E}">
        <p14:creationId xmlns:p14="http://schemas.microsoft.com/office/powerpoint/2010/main" val="94430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Inflation Reduction Act</a:t>
            </a:r>
            <a:endParaRPr lang="en-US" dirty="0">
              <a:solidFill>
                <a:schemeClr val="tx1">
                  <a:lumMod val="65000"/>
                  <a:lumOff val="35000"/>
                </a:schemeClr>
              </a:solidFill>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6</a:t>
            </a:fld>
            <a:endParaRPr lang="en-US" altLang="en-US">
              <a:solidFill>
                <a:schemeClr val="bg1"/>
              </a:solidFill>
            </a:endParaRPr>
          </a:p>
        </p:txBody>
      </p:sp>
      <p:pic>
        <p:nvPicPr>
          <p:cNvPr id="10" name="Content Placeholder 9">
            <a:extLst>
              <a:ext uri="{FF2B5EF4-FFF2-40B4-BE49-F238E27FC236}">
                <a16:creationId xmlns:a16="http://schemas.microsoft.com/office/drawing/2014/main" id="{CD1B84EE-807F-4D68-B7BB-4D3E0D4EAE35}"/>
              </a:ext>
            </a:extLst>
          </p:cNvPr>
          <p:cNvPicPr>
            <a:picLocks noGrp="1" noChangeAspect="1"/>
          </p:cNvPicPr>
          <p:nvPr>
            <p:ph sz="half" idx="1"/>
          </p:nvPr>
        </p:nvPicPr>
        <p:blipFill>
          <a:blip r:embed="rId4"/>
          <a:stretch>
            <a:fillRect/>
          </a:stretch>
        </p:blipFill>
        <p:spPr>
          <a:xfrm>
            <a:off x="520456" y="1253331"/>
            <a:ext cx="5293180" cy="4752182"/>
          </a:xfrm>
        </p:spPr>
      </p:pic>
      <p:pic>
        <p:nvPicPr>
          <p:cNvPr id="12" name="Picture 11">
            <a:extLst>
              <a:ext uri="{FF2B5EF4-FFF2-40B4-BE49-F238E27FC236}">
                <a16:creationId xmlns:a16="http://schemas.microsoft.com/office/drawing/2014/main" id="{D2412179-A777-4FF3-9DE3-591E9962FEBC}"/>
              </a:ext>
            </a:extLst>
          </p:cNvPr>
          <p:cNvPicPr>
            <a:picLocks noChangeAspect="1"/>
          </p:cNvPicPr>
          <p:nvPr/>
        </p:nvPicPr>
        <p:blipFill>
          <a:blip r:embed="rId5"/>
          <a:stretch>
            <a:fillRect/>
          </a:stretch>
        </p:blipFill>
        <p:spPr>
          <a:xfrm>
            <a:off x="5813636" y="2148830"/>
            <a:ext cx="5933217" cy="3455839"/>
          </a:xfrm>
          <a:prstGeom prst="rect">
            <a:avLst/>
          </a:prstGeom>
        </p:spPr>
      </p:pic>
    </p:spTree>
    <p:extLst>
      <p:ext uri="{BB962C8B-B14F-4D97-AF65-F5344CB8AC3E}">
        <p14:creationId xmlns:p14="http://schemas.microsoft.com/office/powerpoint/2010/main" val="10065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Omnibus Spending Bill</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514350" indent="-514350">
              <a:buAutoNum type="arabicPeriod"/>
            </a:pPr>
            <a:r>
              <a:rPr lang="en-US" dirty="0">
                <a:ea typeface="+mn-lt"/>
                <a:cs typeface="+mn-lt"/>
              </a:rPr>
              <a:t>$1.7T spending bill which had the potential to include lots of tax rules, but in the end did not include any</a:t>
            </a:r>
          </a:p>
          <a:p>
            <a:pPr marL="514350" indent="-514350">
              <a:buAutoNum type="arabicPeriod"/>
            </a:pPr>
            <a:r>
              <a:rPr lang="en-US" dirty="0">
                <a:solidFill>
                  <a:srgbClr val="FF0000"/>
                </a:solidFill>
                <a:ea typeface="+mn-lt"/>
                <a:cs typeface="+mn-lt"/>
              </a:rPr>
              <a:t>NOT</a:t>
            </a:r>
            <a:r>
              <a:rPr lang="en-US" dirty="0">
                <a:ea typeface="+mn-lt"/>
                <a:cs typeface="+mn-lt"/>
              </a:rPr>
              <a:t> </a:t>
            </a:r>
            <a:r>
              <a:rPr lang="en-US" dirty="0">
                <a:solidFill>
                  <a:srgbClr val="FF0000"/>
                </a:solidFill>
                <a:ea typeface="+mn-lt"/>
                <a:cs typeface="+mn-lt"/>
              </a:rPr>
              <a:t>in the Bill</a:t>
            </a:r>
          </a:p>
          <a:p>
            <a:pPr marL="971550" lvl="1" indent="-514350">
              <a:buAutoNum type="alphaLcParenR"/>
            </a:pPr>
            <a:r>
              <a:rPr lang="en-US" dirty="0">
                <a:solidFill>
                  <a:srgbClr val="FF0000"/>
                </a:solidFill>
                <a:ea typeface="+mn-lt"/>
                <a:cs typeface="+mn-lt"/>
              </a:rPr>
              <a:t>Tax Extenders</a:t>
            </a:r>
          </a:p>
          <a:p>
            <a:pPr marL="1428750" lvl="2" indent="-514350">
              <a:buAutoNum type="alphaLcParenR"/>
            </a:pPr>
            <a:r>
              <a:rPr lang="en-US" dirty="0">
                <a:solidFill>
                  <a:srgbClr val="FF0000"/>
                </a:solidFill>
                <a:ea typeface="+mn-lt"/>
                <a:cs typeface="+mn-lt"/>
              </a:rPr>
              <a:t>100% Bonus depreciation extension</a:t>
            </a:r>
          </a:p>
          <a:p>
            <a:pPr marL="1428750" lvl="2" indent="-514350">
              <a:buAutoNum type="alphaLcParenR"/>
            </a:pPr>
            <a:r>
              <a:rPr lang="en-US" dirty="0">
                <a:solidFill>
                  <a:srgbClr val="FF0000"/>
                </a:solidFill>
                <a:ea typeface="+mn-lt"/>
                <a:cs typeface="+mn-lt"/>
              </a:rPr>
              <a:t>Expanded child tax credits, expanded daycare credits, expanded EITC</a:t>
            </a:r>
          </a:p>
          <a:p>
            <a:pPr marL="1428750" lvl="2" indent="-514350">
              <a:buAutoNum type="alphaLcParenR"/>
            </a:pPr>
            <a:r>
              <a:rPr lang="en-US" dirty="0">
                <a:solidFill>
                  <a:srgbClr val="FF0000"/>
                </a:solidFill>
                <a:ea typeface="+mn-lt"/>
                <a:cs typeface="+mn-lt"/>
              </a:rPr>
              <a:t>Section 174 fix for research and development costs</a:t>
            </a:r>
          </a:p>
          <a:p>
            <a:pPr marL="1428750" lvl="2" indent="-514350">
              <a:buAutoNum type="alphaLcParenR"/>
            </a:pPr>
            <a:r>
              <a:rPr lang="en-US" dirty="0">
                <a:solidFill>
                  <a:srgbClr val="FF0000"/>
                </a:solidFill>
                <a:ea typeface="+mn-lt"/>
                <a:cs typeface="+mn-lt"/>
              </a:rPr>
              <a:t>Interest Expense limitations in Section 163j</a:t>
            </a:r>
          </a:p>
          <a:p>
            <a:pPr marL="971550" lvl="1" indent="-514350">
              <a:buAutoNum type="alphaLcParenR"/>
            </a:pPr>
            <a:r>
              <a:rPr lang="en-US" dirty="0">
                <a:solidFill>
                  <a:srgbClr val="FF0000"/>
                </a:solidFill>
                <a:ea typeface="+mn-lt"/>
                <a:cs typeface="+mn-lt"/>
              </a:rPr>
              <a:t>Tip Credit for salons did not make it into the bill</a:t>
            </a:r>
          </a:p>
          <a:p>
            <a:pPr marL="514350" indent="-514350">
              <a:buAutoNum type="arabicPeriod"/>
            </a:pPr>
            <a:r>
              <a:rPr lang="en-US" dirty="0">
                <a:ea typeface="+mn-lt"/>
                <a:cs typeface="+mn-lt"/>
              </a:rPr>
              <a:t>Secure Act 2.0 items did make it into the bill, more on that next</a:t>
            </a:r>
          </a:p>
          <a:p>
            <a:pPr marL="971550" lvl="1" indent="-514350">
              <a:buFont typeface="+mj-lt"/>
              <a:buAutoNum type="alphaLcParenR"/>
            </a:pPr>
            <a:endParaRPr lang="en-US" dirty="0">
              <a:ea typeface="+mn-lt"/>
              <a:cs typeface="+mn-lt"/>
            </a:endParaRPr>
          </a:p>
          <a:p>
            <a:pPr marL="514350" indent="-514350">
              <a:buAutoNum type="arabicPeriod"/>
            </a:pPr>
            <a:endParaRPr lang="en-US" dirty="0">
              <a:cs typeface="Calibri"/>
            </a:endParaRPr>
          </a:p>
          <a:p>
            <a:pPr marL="514350" indent="-514350">
              <a:buAutoNum type="arabicPeriod"/>
            </a:pPr>
            <a:endParaRPr lang="en-US" dirty="0">
              <a:cs typeface="Calibri"/>
            </a:endParaRPr>
          </a:p>
          <a:p>
            <a:pPr marL="514350" indent="-514350">
              <a:buAutoNum type="arabicPeriod"/>
            </a:pPr>
            <a:endParaRPr lang="en-US" dirty="0">
              <a:cs typeface="Calibri"/>
            </a:endParaRP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7</a:t>
            </a:fld>
            <a:endParaRPr lang="en-US" altLang="en-US">
              <a:solidFill>
                <a:schemeClr val="bg1"/>
              </a:solidFill>
            </a:endParaRPr>
          </a:p>
        </p:txBody>
      </p:sp>
    </p:spTree>
    <p:extLst>
      <p:ext uri="{BB962C8B-B14F-4D97-AF65-F5344CB8AC3E}">
        <p14:creationId xmlns:p14="http://schemas.microsoft.com/office/powerpoint/2010/main" val="385887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Omnibus Spending Bill</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457200" lvl="1" indent="0">
              <a:buNone/>
            </a:pPr>
            <a:r>
              <a:rPr lang="en-US" dirty="0">
                <a:ea typeface="+mn-lt"/>
                <a:cs typeface="+mn-lt"/>
              </a:rPr>
              <a:t>Secure Act 2.0 was included in the bill	</a:t>
            </a:r>
          </a:p>
          <a:p>
            <a:pPr lvl="1"/>
            <a:r>
              <a:rPr lang="en-US" dirty="0">
                <a:ea typeface="+mn-lt"/>
                <a:cs typeface="+mn-lt"/>
              </a:rPr>
              <a:t>RMD increase from 72 to 73, going up to 75 by 2033</a:t>
            </a:r>
          </a:p>
          <a:p>
            <a:pPr lvl="1"/>
            <a:r>
              <a:rPr lang="en-US" dirty="0">
                <a:ea typeface="+mn-lt"/>
                <a:cs typeface="+mn-lt"/>
              </a:rPr>
              <a:t>Most new 401k plans need to auto enroll participants starting in 2025</a:t>
            </a:r>
          </a:p>
          <a:p>
            <a:pPr lvl="1"/>
            <a:r>
              <a:rPr lang="en-US" dirty="0">
                <a:ea typeface="+mn-lt"/>
                <a:cs typeface="+mn-lt"/>
              </a:rPr>
              <a:t>Changes to allow more Roth employer contributions which would be taxed</a:t>
            </a:r>
          </a:p>
          <a:p>
            <a:pPr lvl="1"/>
            <a:r>
              <a:rPr lang="en-US" dirty="0">
                <a:ea typeface="+mn-lt"/>
                <a:cs typeface="+mn-lt"/>
              </a:rPr>
              <a:t>Increases to SIMPLE IRA contribution limits and catchup, changes to SIMPLE IRA rules and required employer contributions for SIMPLE plans</a:t>
            </a:r>
          </a:p>
          <a:p>
            <a:pPr lvl="2"/>
            <a:r>
              <a:rPr lang="en-US" dirty="0">
                <a:ea typeface="+mn-lt"/>
                <a:cs typeface="+mn-lt"/>
              </a:rPr>
              <a:t>2023 contributions $15,500 (+$3,500 over 50 years old)</a:t>
            </a: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8</a:t>
            </a:fld>
            <a:endParaRPr lang="en-US" altLang="en-US">
              <a:solidFill>
                <a:schemeClr val="bg1"/>
              </a:solidFill>
            </a:endParaRPr>
          </a:p>
        </p:txBody>
      </p:sp>
    </p:spTree>
    <p:extLst>
      <p:ext uri="{BB962C8B-B14F-4D97-AF65-F5344CB8AC3E}">
        <p14:creationId xmlns:p14="http://schemas.microsoft.com/office/powerpoint/2010/main" val="178579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Omnibus Spending Bill</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457200" lvl="1" indent="0">
              <a:buNone/>
            </a:pPr>
            <a:r>
              <a:rPr lang="en-US" dirty="0">
                <a:ea typeface="+mn-lt"/>
                <a:cs typeface="+mn-lt"/>
              </a:rPr>
              <a:t>Secure Act 2.0 was included in the bill	</a:t>
            </a:r>
          </a:p>
          <a:p>
            <a:pPr lvl="1"/>
            <a:r>
              <a:rPr lang="en-US" dirty="0">
                <a:ea typeface="+mn-lt"/>
                <a:cs typeface="+mn-lt"/>
              </a:rPr>
              <a:t>Increased catchup contributions to 401k plans for those over 50 starting in 2023 and a new super catchup for those over 60 starting in 2025</a:t>
            </a:r>
          </a:p>
          <a:p>
            <a:pPr lvl="2"/>
            <a:r>
              <a:rPr lang="en-US" dirty="0">
                <a:ea typeface="+mn-lt"/>
                <a:cs typeface="+mn-lt"/>
              </a:rPr>
              <a:t>2023 limit $22,500 for 401k plans (+$7,500 over 50 years old)</a:t>
            </a:r>
          </a:p>
          <a:p>
            <a:pPr lvl="2"/>
            <a:r>
              <a:rPr lang="en-US" dirty="0">
                <a:ea typeface="+mn-lt"/>
                <a:cs typeface="+mn-lt"/>
              </a:rPr>
              <a:t>2025 limits unknown, but +$10,000 over 60 years old more than normal catchup</a:t>
            </a:r>
          </a:p>
          <a:p>
            <a:pPr lvl="2"/>
            <a:r>
              <a:rPr lang="en-US" dirty="0">
                <a:ea typeface="+mn-lt"/>
                <a:cs typeface="+mn-lt"/>
              </a:rPr>
              <a:t>2023 limit $6,500 for IRA / Roth IRA (+$1,000 over 50 years old)</a:t>
            </a:r>
          </a:p>
          <a:p>
            <a:pPr lvl="1"/>
            <a:r>
              <a:rPr lang="en-US" dirty="0">
                <a:ea typeface="+mn-lt"/>
                <a:cs typeface="+mn-lt"/>
              </a:rPr>
              <a:t>Increased the Qualified Charitable Distributions for inflation</a:t>
            </a:r>
          </a:p>
          <a:p>
            <a:pPr lvl="1"/>
            <a:r>
              <a:rPr lang="en-US" dirty="0">
                <a:ea typeface="+mn-lt"/>
                <a:cs typeface="+mn-lt"/>
              </a:rPr>
              <a:t>New and expanded penalty waivers for early distributions</a:t>
            </a:r>
          </a:p>
          <a:p>
            <a:pPr lvl="1"/>
            <a:r>
              <a:rPr lang="en-US" dirty="0">
                <a:ea typeface="+mn-lt"/>
                <a:cs typeface="+mn-lt"/>
              </a:rPr>
              <a:t>Incredible complexity and nuance to the changes will require regulation and time to digest and understand everything in the bill</a:t>
            </a:r>
          </a:p>
          <a:p>
            <a:pPr marL="514350" indent="-514350">
              <a:buAutoNum type="arabicPeriod"/>
            </a:pPr>
            <a:endParaRPr lang="en-US" dirty="0">
              <a:cs typeface="Calibri"/>
            </a:endParaRPr>
          </a:p>
          <a:p>
            <a:pPr marL="514350" indent="-514350">
              <a:buAutoNum type="arabicPeriod"/>
            </a:pPr>
            <a:endParaRPr lang="en-US" dirty="0">
              <a:cs typeface="Calibri"/>
            </a:endParaRPr>
          </a:p>
          <a:p>
            <a:pPr marL="514350" indent="-514350">
              <a:buAutoNum type="arabicPeriod"/>
            </a:pPr>
            <a:endParaRPr lang="en-US" dirty="0">
              <a:cs typeface="Calibri"/>
            </a:endParaRP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9</a:t>
            </a:fld>
            <a:endParaRPr lang="en-US" altLang="en-US">
              <a:solidFill>
                <a:schemeClr val="bg1"/>
              </a:solidFill>
            </a:endParaRPr>
          </a:p>
        </p:txBody>
      </p:sp>
    </p:spTree>
    <p:extLst>
      <p:ext uri="{BB962C8B-B14F-4D97-AF65-F5344CB8AC3E}">
        <p14:creationId xmlns:p14="http://schemas.microsoft.com/office/powerpoint/2010/main" val="390601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04040"/>
      </a:dk2>
      <a:lt2>
        <a:srgbClr val="E7E6E6"/>
      </a:lt2>
      <a:accent1>
        <a:srgbClr val="3C5C73"/>
      </a:accent1>
      <a:accent2>
        <a:srgbClr val="D5BC16"/>
      </a:accent2>
      <a:accent3>
        <a:srgbClr val="A7802B"/>
      </a:accent3>
      <a:accent4>
        <a:srgbClr val="3C5C73"/>
      </a:accent4>
      <a:accent5>
        <a:srgbClr val="D5BC16"/>
      </a:accent5>
      <a:accent6>
        <a:srgbClr val="A7802B"/>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53C54752637644988F9AD331168FD2" ma:contentTypeVersion="6" ma:contentTypeDescription="Create a new document." ma:contentTypeScope="" ma:versionID="4675e49ef09a0f9d69374d334adaf82a">
  <xsd:schema xmlns:xsd="http://www.w3.org/2001/XMLSchema" xmlns:xs="http://www.w3.org/2001/XMLSchema" xmlns:p="http://schemas.microsoft.com/office/2006/metadata/properties" xmlns:ns2="eb10b891-61c4-444e-a628-00c272476cbe" targetNamespace="http://schemas.microsoft.com/office/2006/metadata/properties" ma:root="true" ma:fieldsID="842010eeca6cf74c085bd19a750df07e" ns2:_="">
    <xsd:import namespace="eb10b891-61c4-444e-a628-00c272476c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0b891-61c4-444e-a628-00c272476c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961EDA-4451-4B6A-9C38-581F549F2BD5}">
  <ds:schemaRefs>
    <ds:schemaRef ds:uri="http://schemas.microsoft.com/office/2006/metadata/properties"/>
    <ds:schemaRef ds:uri="http://schemas.microsoft.com/office/infopath/2007/PartnerControls"/>
    <ds:schemaRef ds:uri="http://www.w3.org/2000/xmlns/"/>
  </ds:schemaRefs>
</ds:datastoreItem>
</file>

<file path=customXml/itemProps2.xml><?xml version="1.0" encoding="utf-8"?>
<ds:datastoreItem xmlns:ds="http://schemas.openxmlformats.org/officeDocument/2006/customXml" ds:itemID="{B2089E46-9405-4993-B2F4-8D178DF1F5E7}">
  <ds:schemaRefs>
    <ds:schemaRef ds:uri="http://schemas.microsoft.com/sharepoint/v3/contenttype/forms"/>
  </ds:schemaRefs>
</ds:datastoreItem>
</file>

<file path=customXml/itemProps3.xml><?xml version="1.0" encoding="utf-8"?>
<ds:datastoreItem xmlns:ds="http://schemas.openxmlformats.org/officeDocument/2006/customXml" ds:itemID="{EE28E30A-29DD-496D-AEEC-DB8EEDFC3B47}"/>
</file>

<file path=docProps/app.xml><?xml version="1.0" encoding="utf-8"?>
<Properties xmlns="http://schemas.openxmlformats.org/officeDocument/2006/extended-properties" xmlns:vt="http://schemas.openxmlformats.org/officeDocument/2006/docPropsVTypes">
  <TotalTime>981</TotalTime>
  <Words>947</Words>
  <Application>Microsoft Office PowerPoint</Application>
  <PresentationFormat>Widescreen</PresentationFormat>
  <Paragraphs>111</Paragraphs>
  <Slides>13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Century Gothic</vt:lpstr>
      <vt:lpstr>Office Theme</vt:lpstr>
      <vt:lpstr>2_Office Theme</vt:lpstr>
      <vt:lpstr> Salon Advisory Membership      tax law update</vt:lpstr>
      <vt:lpstr>Disclaimers</vt:lpstr>
      <vt:lpstr>Agenda</vt:lpstr>
      <vt:lpstr>Inflation Reduction Act</vt:lpstr>
      <vt:lpstr>Inflation Reduction Act</vt:lpstr>
      <vt:lpstr>Inflation Reduction Act</vt:lpstr>
      <vt:lpstr>Omnibus Spending Bill</vt:lpstr>
      <vt:lpstr>Omnibus Spending Bill</vt:lpstr>
      <vt:lpstr>Omnibus Spending Bill</vt:lpstr>
      <vt:lpstr>Omnibus Spending Bill</vt:lpstr>
      <vt:lpstr>1099-K Reporting</vt:lpstr>
      <vt:lpstr>3 Key Things for 2023</vt:lpstr>
      <vt:lpstr>Questions &amp;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COVID 19 webinar</dc:title>
  <dc:creator>Susan K. Storms</dc:creator>
  <cp:lastModifiedBy>Christopher J. Wittich</cp:lastModifiedBy>
  <cp:revision>968</cp:revision>
  <cp:lastPrinted>2020-04-09T04:20:04Z</cp:lastPrinted>
  <dcterms:created xsi:type="dcterms:W3CDTF">2020-03-31T21:56:16Z</dcterms:created>
  <dcterms:modified xsi:type="dcterms:W3CDTF">2022-12-29T19:10:37Z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0x010100AA53C54752637644988F9AD331168FD2</vt:lpwstr>
  </property>
</Properties>
</file>